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80"/>
  </p:notesMasterIdLst>
  <p:sldIdLst>
    <p:sldId id="3825" r:id="rId5"/>
    <p:sldId id="3826" r:id="rId6"/>
    <p:sldId id="3827" r:id="rId7"/>
    <p:sldId id="3828" r:id="rId8"/>
    <p:sldId id="3835" r:id="rId9"/>
    <p:sldId id="3836" r:id="rId10"/>
    <p:sldId id="3837" r:id="rId11"/>
    <p:sldId id="3838" r:id="rId12"/>
    <p:sldId id="3839" r:id="rId13"/>
    <p:sldId id="3840" r:id="rId14"/>
    <p:sldId id="3841" r:id="rId15"/>
    <p:sldId id="3842" r:id="rId16"/>
    <p:sldId id="3843" r:id="rId17"/>
    <p:sldId id="3844" r:id="rId18"/>
    <p:sldId id="3845" r:id="rId19"/>
    <p:sldId id="3847" r:id="rId20"/>
    <p:sldId id="3846" r:id="rId21"/>
    <p:sldId id="3848" r:id="rId22"/>
    <p:sldId id="3849" r:id="rId23"/>
    <p:sldId id="3850" r:id="rId24"/>
    <p:sldId id="3851" r:id="rId25"/>
    <p:sldId id="3852" r:id="rId26"/>
    <p:sldId id="3853" r:id="rId27"/>
    <p:sldId id="3854" r:id="rId28"/>
    <p:sldId id="3855" r:id="rId29"/>
    <p:sldId id="3856" r:id="rId30"/>
    <p:sldId id="3857" r:id="rId31"/>
    <p:sldId id="3865" r:id="rId32"/>
    <p:sldId id="3858" r:id="rId33"/>
    <p:sldId id="3860" r:id="rId34"/>
    <p:sldId id="3861" r:id="rId35"/>
    <p:sldId id="3859" r:id="rId36"/>
    <p:sldId id="3862" r:id="rId37"/>
    <p:sldId id="3863" r:id="rId38"/>
    <p:sldId id="3864" r:id="rId39"/>
    <p:sldId id="3866" r:id="rId40"/>
    <p:sldId id="3867" r:id="rId41"/>
    <p:sldId id="3868" r:id="rId42"/>
    <p:sldId id="3869" r:id="rId43"/>
    <p:sldId id="3870" r:id="rId44"/>
    <p:sldId id="3872" r:id="rId45"/>
    <p:sldId id="3871" r:id="rId46"/>
    <p:sldId id="3873" r:id="rId47"/>
    <p:sldId id="3874" r:id="rId48"/>
    <p:sldId id="3875" r:id="rId49"/>
    <p:sldId id="3876" r:id="rId50"/>
    <p:sldId id="3877" r:id="rId51"/>
    <p:sldId id="3881" r:id="rId52"/>
    <p:sldId id="3878" r:id="rId53"/>
    <p:sldId id="3879" r:id="rId54"/>
    <p:sldId id="3880" r:id="rId55"/>
    <p:sldId id="3882" r:id="rId56"/>
    <p:sldId id="3883" r:id="rId57"/>
    <p:sldId id="3884" r:id="rId58"/>
    <p:sldId id="3885" r:id="rId59"/>
    <p:sldId id="3888" r:id="rId60"/>
    <p:sldId id="3887" r:id="rId61"/>
    <p:sldId id="3886" r:id="rId62"/>
    <p:sldId id="3891" r:id="rId63"/>
    <p:sldId id="3889" r:id="rId64"/>
    <p:sldId id="3890" r:id="rId65"/>
    <p:sldId id="3892" r:id="rId66"/>
    <p:sldId id="3893" r:id="rId67"/>
    <p:sldId id="3894" r:id="rId68"/>
    <p:sldId id="3895" r:id="rId69"/>
    <p:sldId id="3896" r:id="rId70"/>
    <p:sldId id="3791" r:id="rId71"/>
    <p:sldId id="3792" r:id="rId72"/>
    <p:sldId id="3829" r:id="rId73"/>
    <p:sldId id="3830" r:id="rId74"/>
    <p:sldId id="3831" r:id="rId75"/>
    <p:sldId id="3794" r:id="rId76"/>
    <p:sldId id="3832" r:id="rId77"/>
    <p:sldId id="3833" r:id="rId78"/>
    <p:sldId id="383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s://huggingface.co/tasks/text-generation"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NLP</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Kawin M</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2F03-7B7B-034C-3CB7-668995661B26}"/>
              </a:ext>
            </a:extLst>
          </p:cNvPr>
          <p:cNvSpPr>
            <a:spLocks noGrp="1"/>
          </p:cNvSpPr>
          <p:nvPr>
            <p:ph type="title"/>
          </p:nvPr>
        </p:nvSpPr>
        <p:spPr/>
        <p:txBody>
          <a:bodyPr/>
          <a:lstStyle/>
          <a:p>
            <a:r>
              <a:rPr lang="en-IN" dirty="0"/>
              <a:t>Research on KG</a:t>
            </a:r>
          </a:p>
        </p:txBody>
      </p:sp>
      <p:pic>
        <p:nvPicPr>
          <p:cNvPr id="8" name="Content Placeholder 7">
            <a:extLst>
              <a:ext uri="{FF2B5EF4-FFF2-40B4-BE49-F238E27FC236}">
                <a16:creationId xmlns:a16="http://schemas.microsoft.com/office/drawing/2014/main" id="{B84CD661-9355-468E-4F2F-BA8ED145AC19}"/>
              </a:ext>
            </a:extLst>
          </p:cNvPr>
          <p:cNvPicPr>
            <a:picLocks noGrp="1" noChangeAspect="1"/>
          </p:cNvPicPr>
          <p:nvPr>
            <p:ph idx="1"/>
          </p:nvPr>
        </p:nvPicPr>
        <p:blipFill>
          <a:blip r:embed="rId2"/>
          <a:stretch>
            <a:fillRect/>
          </a:stretch>
        </p:blipFill>
        <p:spPr>
          <a:xfrm>
            <a:off x="2748832" y="1633055"/>
            <a:ext cx="6694336" cy="4237446"/>
          </a:xfrm>
        </p:spPr>
      </p:pic>
      <p:sp>
        <p:nvSpPr>
          <p:cNvPr id="4" name="Date Placeholder 3">
            <a:extLst>
              <a:ext uri="{FF2B5EF4-FFF2-40B4-BE49-F238E27FC236}">
                <a16:creationId xmlns:a16="http://schemas.microsoft.com/office/drawing/2014/main" id="{C348AB6A-D2E2-08D0-F408-A124CB171F2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BF41E01-4FC5-C713-E7B6-7BACFBA1A4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9DA5B4D-BC3A-E4DB-8C6D-CE6859B6322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37131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AE55-CFE5-AA55-FD80-0C263A13CEE5}"/>
              </a:ext>
            </a:extLst>
          </p:cNvPr>
          <p:cNvSpPr>
            <a:spLocks noGrp="1"/>
          </p:cNvSpPr>
          <p:nvPr>
            <p:ph type="title"/>
          </p:nvPr>
        </p:nvSpPr>
        <p:spPr/>
        <p:txBody>
          <a:bodyPr/>
          <a:lstStyle/>
          <a:p>
            <a:r>
              <a:rPr lang="en-IN" dirty="0"/>
              <a:t>1) Knowledge Representation Learning (KRL)</a:t>
            </a:r>
          </a:p>
        </p:txBody>
      </p:sp>
      <p:sp>
        <p:nvSpPr>
          <p:cNvPr id="3" name="Content Placeholder 2">
            <a:extLst>
              <a:ext uri="{FF2B5EF4-FFF2-40B4-BE49-F238E27FC236}">
                <a16:creationId xmlns:a16="http://schemas.microsoft.com/office/drawing/2014/main" id="{99D2FD27-75A2-0F31-7B38-54BE5F487D3D}"/>
              </a:ext>
            </a:extLst>
          </p:cNvPr>
          <p:cNvSpPr>
            <a:spLocks noGrp="1"/>
          </p:cNvSpPr>
          <p:nvPr>
            <p:ph idx="1"/>
          </p:nvPr>
        </p:nvSpPr>
        <p:spPr/>
        <p:txBody>
          <a:bodyPr>
            <a:normAutofit/>
          </a:bodyPr>
          <a:lstStyle/>
          <a:p>
            <a:r>
              <a:rPr lang="en-US" dirty="0"/>
              <a:t>KRL is also known as KGE (KG Embedding), </a:t>
            </a:r>
            <a:r>
              <a:rPr lang="en-US" dirty="0" err="1"/>
              <a:t>multirelation</a:t>
            </a:r>
            <a:r>
              <a:rPr lang="en-US" dirty="0"/>
              <a:t> learning, and statistical relational learning.</a:t>
            </a:r>
          </a:p>
          <a:p>
            <a:r>
              <a:rPr lang="en-US" sz="2400" dirty="0"/>
              <a:t>Contents</a:t>
            </a:r>
            <a:r>
              <a:rPr lang="en-US" dirty="0"/>
              <a:t>:</a:t>
            </a:r>
          </a:p>
          <a:p>
            <a:pPr marL="914400" lvl="1" indent="-457200">
              <a:buFont typeface="+mj-lt"/>
              <a:buAutoNum type="alphaUcPeriod"/>
            </a:pPr>
            <a:r>
              <a:rPr lang="en-US" b="1" dirty="0"/>
              <a:t>Representation space</a:t>
            </a:r>
            <a:r>
              <a:rPr lang="en-US" dirty="0"/>
              <a:t>: in which the relations and entities are represented</a:t>
            </a:r>
          </a:p>
          <a:p>
            <a:pPr marL="914400" lvl="1" indent="-457200">
              <a:buFont typeface="+mj-lt"/>
              <a:buAutoNum type="alphaUcPeriod"/>
            </a:pPr>
            <a:r>
              <a:rPr lang="en-US" b="1" dirty="0"/>
              <a:t>Scoring function</a:t>
            </a:r>
            <a:r>
              <a:rPr lang="en-US" dirty="0"/>
              <a:t>: for measuring the plausibility of factual triples</a:t>
            </a:r>
          </a:p>
          <a:p>
            <a:pPr marL="914400" lvl="1" indent="-457200">
              <a:buFont typeface="+mj-lt"/>
              <a:buAutoNum type="alphaUcPeriod"/>
            </a:pPr>
            <a:r>
              <a:rPr lang="en-US" b="1" dirty="0"/>
              <a:t>Encoding models</a:t>
            </a:r>
            <a:r>
              <a:rPr lang="en-US" dirty="0"/>
              <a:t>: for representing and learning relational interactions (modeling the semantic interaction of facts)</a:t>
            </a:r>
          </a:p>
          <a:p>
            <a:pPr marL="914400" lvl="1" indent="-457200">
              <a:buFont typeface="+mj-lt"/>
              <a:buAutoNum type="alphaUcPeriod"/>
            </a:pPr>
            <a:r>
              <a:rPr lang="en-US" b="1" dirty="0"/>
              <a:t>Auxiliary information</a:t>
            </a:r>
            <a:r>
              <a:rPr lang="en-US" dirty="0"/>
              <a:t>: to be incorporated into the embedding methods</a:t>
            </a:r>
            <a:endParaRPr lang="en-IN" dirty="0"/>
          </a:p>
        </p:txBody>
      </p:sp>
      <p:sp>
        <p:nvSpPr>
          <p:cNvPr id="4" name="Date Placeholder 3">
            <a:extLst>
              <a:ext uri="{FF2B5EF4-FFF2-40B4-BE49-F238E27FC236}">
                <a16:creationId xmlns:a16="http://schemas.microsoft.com/office/drawing/2014/main" id="{28CAF5E1-3541-D957-90A1-A41E162D47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A2F750D-EE64-C134-F1EF-F002F996A2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5C7BC47-0B42-6466-E623-D8611F1C0E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294613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IN" b="1" dirty="0"/>
              <a:t>Key Issue</a:t>
            </a:r>
            <a:r>
              <a:rPr lang="en-IN" dirty="0"/>
              <a:t>: </a:t>
            </a:r>
            <a:r>
              <a:rPr lang="en-US" dirty="0"/>
              <a:t>learn low-dimensional distributed embedding of entities and relations.</a:t>
            </a:r>
          </a:p>
          <a:p>
            <a:r>
              <a:rPr lang="en-US" dirty="0"/>
              <a:t>The embedding space should follow three conditions, i.e.,</a:t>
            </a:r>
          </a:p>
          <a:p>
            <a:pPr marL="971550" lvl="1" indent="-514350">
              <a:buFont typeface="+mj-lt"/>
              <a:buAutoNum type="arabicPeriod"/>
            </a:pPr>
            <a:r>
              <a:rPr lang="en-US" dirty="0"/>
              <a:t>Differentiability</a:t>
            </a:r>
          </a:p>
          <a:p>
            <a:pPr marL="971550" lvl="1" indent="-514350">
              <a:buFont typeface="+mj-lt"/>
              <a:buAutoNum type="arabicPeriod"/>
            </a:pPr>
            <a:r>
              <a:rPr lang="en-US" dirty="0"/>
              <a:t>Calculation possibility</a:t>
            </a:r>
          </a:p>
          <a:p>
            <a:pPr marL="971550" lvl="1" indent="-514350">
              <a:buFont typeface="+mj-lt"/>
              <a:buAutoNum type="arabicPeriod"/>
            </a:pPr>
            <a:r>
              <a:rPr lang="en-US" dirty="0"/>
              <a:t>Definability of a scoring function.</a:t>
            </a:r>
            <a:endParaRPr lang="en-IN" dirty="0"/>
          </a:p>
          <a:p>
            <a:pPr marL="457200" lvl="1" indent="0">
              <a:buNone/>
            </a:pPr>
            <a:endParaRPr lang="en-US" dirty="0"/>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303034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US" dirty="0"/>
              <a:t>Types:</a:t>
            </a:r>
          </a:p>
          <a:p>
            <a:pPr marL="914400" lvl="1" indent="-457200">
              <a:buFont typeface="+mj-lt"/>
              <a:buAutoNum type="arabicPeriod"/>
            </a:pPr>
            <a:r>
              <a:rPr lang="en-US" dirty="0"/>
              <a:t>Point-wise Space</a:t>
            </a:r>
          </a:p>
          <a:p>
            <a:pPr marL="914400" lvl="1" indent="-457200">
              <a:buFont typeface="+mj-lt"/>
              <a:buAutoNum type="arabicPeriod"/>
            </a:pPr>
            <a:r>
              <a:rPr lang="en-US" dirty="0"/>
              <a:t>Complex Vector Space</a:t>
            </a:r>
          </a:p>
          <a:p>
            <a:pPr marL="914400" lvl="1" indent="-457200">
              <a:buFont typeface="+mj-lt"/>
              <a:buAutoNum type="arabicPeriod"/>
            </a:pPr>
            <a:r>
              <a:rPr lang="en-US" dirty="0"/>
              <a:t>Gaussian Space</a:t>
            </a:r>
          </a:p>
          <a:p>
            <a:pPr marL="914400" lvl="1" indent="-457200">
              <a:buFont typeface="+mj-lt"/>
              <a:buAutoNum type="arabicPeriod"/>
            </a:pPr>
            <a:r>
              <a:rPr lang="en-US" dirty="0"/>
              <a:t>Manifold Space</a:t>
            </a:r>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783BF69-1184-6D30-9DE7-15E829B20D1C}"/>
              </a:ext>
            </a:extLst>
          </p:cNvPr>
          <p:cNvPicPr>
            <a:picLocks noChangeAspect="1"/>
          </p:cNvPicPr>
          <p:nvPr/>
        </p:nvPicPr>
        <p:blipFill>
          <a:blip r:embed="rId2"/>
          <a:stretch>
            <a:fillRect/>
          </a:stretch>
        </p:blipFill>
        <p:spPr>
          <a:xfrm>
            <a:off x="1737247" y="3912042"/>
            <a:ext cx="9523171" cy="2886323"/>
          </a:xfrm>
          <a:prstGeom prst="rect">
            <a:avLst/>
          </a:prstGeom>
        </p:spPr>
      </p:pic>
    </p:spTree>
    <p:extLst>
      <p:ext uri="{BB962C8B-B14F-4D97-AF65-F5344CB8AC3E}">
        <p14:creationId xmlns:p14="http://schemas.microsoft.com/office/powerpoint/2010/main" val="2525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dirty="0"/>
              <a:t>The pointwise Euclidean space is widely applied for representing entities and relations, projecting relation embedding in vector or matrix space, or capturing relational interactions.</a:t>
            </a:r>
          </a:p>
          <a:p>
            <a:r>
              <a:rPr lang="en-US" b="1" dirty="0" err="1"/>
              <a:t>TransE</a:t>
            </a:r>
            <a:r>
              <a:rPr lang="en-US" b="1" dirty="0"/>
              <a:t>:</a:t>
            </a:r>
          </a:p>
          <a:p>
            <a:pPr lvl="1"/>
            <a:r>
              <a:rPr lang="en-US" dirty="0" err="1"/>
              <a:t>TransE</a:t>
            </a:r>
            <a:r>
              <a:rPr lang="en-US" dirty="0"/>
              <a:t> represents entities and relations in </a:t>
            </a:r>
            <a:r>
              <a:rPr lang="en-US" b="1" dirty="0"/>
              <a:t>d-dimension vector space</a:t>
            </a:r>
            <a:r>
              <a:rPr lang="en-US" dirty="0"/>
              <a:t>, i.e., </a:t>
            </a:r>
            <a:r>
              <a:rPr lang="en-US" dirty="0" err="1"/>
              <a:t>h,t</a:t>
            </a:r>
            <a:r>
              <a:rPr lang="en-US" dirty="0"/>
              <a:t>, r ∈ R</a:t>
            </a:r>
            <a:r>
              <a:rPr lang="en-US" baseline="30000" dirty="0"/>
              <a:t>d</a:t>
            </a:r>
            <a:r>
              <a:rPr lang="en-US" dirty="0"/>
              <a:t> , and makes embeddings follow the </a:t>
            </a:r>
            <a:r>
              <a:rPr lang="en-US" dirty="0">
                <a:highlight>
                  <a:srgbClr val="FFFF00"/>
                </a:highlight>
              </a:rPr>
              <a:t>translational principle </a:t>
            </a:r>
            <a:r>
              <a:rPr lang="en-US" dirty="0" err="1">
                <a:highlight>
                  <a:srgbClr val="FFFF00"/>
                </a:highlight>
              </a:rPr>
              <a:t>h+r</a:t>
            </a:r>
            <a:r>
              <a:rPr lang="en-US" dirty="0">
                <a:highlight>
                  <a:srgbClr val="FFFF00"/>
                </a:highlight>
              </a:rPr>
              <a:t> ≈ t</a:t>
            </a:r>
            <a:r>
              <a:rPr lang="en-US" dirty="0"/>
              <a:t>. </a:t>
            </a:r>
          </a:p>
          <a:p>
            <a:pPr lvl="1"/>
            <a:r>
              <a:rPr lang="en-US" b="1" dirty="0"/>
              <a:t>Problem</a:t>
            </a:r>
            <a:r>
              <a:rPr lang="en-US" dirty="0"/>
              <a:t>: Insufficiency of a single space for both entities and relations.</a:t>
            </a:r>
            <a:endParaRPr lang="en-IN" b="1" dirty="0"/>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Tree>
    <p:extLst>
      <p:ext uri="{BB962C8B-B14F-4D97-AF65-F5344CB8AC3E}">
        <p14:creationId xmlns:p14="http://schemas.microsoft.com/office/powerpoint/2010/main" val="393038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TransR:</a:t>
                </a:r>
              </a:p>
              <a:p>
                <a:pPr lvl="1"/>
                <a:r>
                  <a:rPr lang="en-US" dirty="0"/>
                  <a:t>Separated spaces for entities and relations. </a:t>
                </a:r>
              </a:p>
              <a:p>
                <a:pPr lvl="1"/>
                <a:r>
                  <a:rPr lang="en-US" dirty="0"/>
                  <a:t>Projects entities (</a:t>
                </a:r>
                <a:r>
                  <a:rPr lang="en-US" dirty="0" err="1"/>
                  <a:t>h,t</a:t>
                </a:r>
                <a:r>
                  <a:rPr lang="en-US" dirty="0"/>
                  <a:t> ∈ </a:t>
                </a:r>
                <a:r>
                  <a:rPr lang="en-US" dirty="0" err="1"/>
                  <a:t>R</a:t>
                </a:r>
                <a:r>
                  <a:rPr lang="en-US" baseline="30000" dirty="0" err="1"/>
                  <a:t>k</a:t>
                </a:r>
                <a:r>
                  <a:rPr lang="en-US" dirty="0"/>
                  <a:t>) into relation (r ∈ R</a:t>
                </a:r>
                <a:r>
                  <a:rPr lang="en-US" baseline="30000" dirty="0"/>
                  <a:t>d</a:t>
                </a:r>
                <a:r>
                  <a:rPr lang="en-US" dirty="0"/>
                  <a:t>) space by a projection matrix </a:t>
                </a:r>
                <a:r>
                  <a:rPr lang="en-US" dirty="0" err="1"/>
                  <a:t>M</a:t>
                </a:r>
                <a:r>
                  <a:rPr lang="en-US" baseline="-25000" dirty="0" err="1"/>
                  <a:t>r</a:t>
                </a:r>
                <a:r>
                  <a:rPr lang="en-US" dirty="0"/>
                  <a:t> ∈ </a:t>
                </a:r>
                <a:r>
                  <a:rPr lang="en-US" dirty="0" err="1"/>
                  <a:t>R</a:t>
                </a:r>
                <a:r>
                  <a:rPr lang="en-US" baseline="30000" dirty="0" err="1"/>
                  <a:t>k×d</a:t>
                </a:r>
                <a:endParaRPr lang="en-IN" b="1" baseline="30000" dirty="0"/>
              </a:p>
              <a:p>
                <a:r>
                  <a:rPr lang="en-IN" b="1" dirty="0"/>
                  <a:t>NTN:</a:t>
                </a:r>
              </a:p>
              <a:p>
                <a:pPr lvl="1"/>
                <a:r>
                  <a:rPr lang="en-US" dirty="0"/>
                  <a:t>models entities across multiple dimensions by a </a:t>
                </a:r>
                <a:r>
                  <a:rPr lang="en-US" dirty="0">
                    <a:highlight>
                      <a:srgbClr val="FFFF00"/>
                    </a:highlight>
                  </a:rPr>
                  <a:t>bilinear tensor neural layer</a:t>
                </a:r>
                <a:r>
                  <a:rPr lang="en-US" dirty="0"/>
                  <a:t>. </a:t>
                </a:r>
              </a:p>
              <a:p>
                <a:pPr lvl="1"/>
                <a:r>
                  <a:rPr lang="en-US" dirty="0"/>
                  <a:t>The relational interaction between head and tail </a:t>
                </a:r>
                <a:r>
                  <a:rPr lang="en-US" dirty="0" err="1"/>
                  <a:t>h</a:t>
                </a:r>
                <a:r>
                  <a:rPr lang="en-US" baseline="30000" dirty="0" err="1"/>
                  <a:t>T</a:t>
                </a:r>
                <a:r>
                  <a:rPr lang="en-US" dirty="0"/>
                  <a:t>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𝑀</m:t>
                        </m:r>
                      </m:e>
                    </m:acc>
                  </m:oMath>
                </a14:m>
                <a:r>
                  <a:rPr lang="en-US" dirty="0"/>
                  <a:t> t  is captured as a tensor denoted as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𝑀</m:t>
                        </m:r>
                      </m:e>
                    </m:acc>
                  </m:oMath>
                </a14:m>
                <a:r>
                  <a:rPr lang="en-US" dirty="0"/>
                  <a:t> ∈ </a:t>
                </a:r>
                <a:r>
                  <a:rPr lang="en-US" dirty="0" err="1"/>
                  <a:t>R</a:t>
                </a:r>
                <a:r>
                  <a:rPr lang="en-US" baseline="30000" dirty="0" err="1"/>
                  <a:t>d×d×k</a:t>
                </a:r>
                <a:r>
                  <a:rPr lang="en-US" dirty="0"/>
                  <a:t>.</a:t>
                </a:r>
              </a:p>
            </p:txBody>
          </p:sp>
        </mc:Choice>
        <mc:Fallback xmlns="">
          <p:sp>
            <p:nvSpPr>
              <p:cNvPr id="3" name="Content Placeholder 2">
                <a:extLst>
                  <a:ext uri="{FF2B5EF4-FFF2-40B4-BE49-F238E27FC236}">
                    <a16:creationId xmlns:a16="http://schemas.microsoft.com/office/drawing/2014/main" id="{A3121101-93D9-E7CC-CED0-A83823271EC2}"/>
                  </a:ext>
                </a:extLst>
              </p:cNvPr>
              <p:cNvSpPr>
                <a:spLocks noGrp="1" noRot="1" noChangeAspect="1" noMove="1" noResize="1" noEditPoints="1" noAdjustHandles="1" noChangeArrowheads="1" noChangeShapeType="1" noTextEdit="1"/>
              </p:cNvSpPr>
              <p:nvPr>
                <p:ph idx="1"/>
              </p:nvPr>
            </p:nvSpPr>
            <p:spPr>
              <a:blipFill>
                <a:blip r:embed="rId2"/>
                <a:stretch>
                  <a:fillRect l="-868" t="-205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37029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HAKE:</a:t>
            </a:r>
          </a:p>
          <a:p>
            <a:pPr lvl="1"/>
            <a:r>
              <a:rPr lang="en-US" dirty="0"/>
              <a:t>Instead of using the Cartesian coordinate system, HAKE [19] captures semantic hierarchies by mapping entities into the </a:t>
            </a:r>
            <a:r>
              <a:rPr lang="en-US" dirty="0">
                <a:highlight>
                  <a:srgbClr val="FFFF00"/>
                </a:highlight>
              </a:rPr>
              <a:t>polar coordinate system</a:t>
            </a:r>
            <a:r>
              <a:rPr lang="en-US" dirty="0"/>
              <a:t>, i.e., entity embeddings </a:t>
            </a:r>
            <a:r>
              <a:rPr lang="en-US" dirty="0" err="1"/>
              <a:t>e</a:t>
            </a:r>
            <a:r>
              <a:rPr lang="en-US" baseline="-25000" dirty="0" err="1"/>
              <a:t>m</a:t>
            </a:r>
            <a:r>
              <a:rPr lang="en-US" dirty="0"/>
              <a:t> ∈ R</a:t>
            </a:r>
            <a:r>
              <a:rPr lang="en-US" baseline="30000" dirty="0"/>
              <a:t>d</a:t>
            </a:r>
            <a:r>
              <a:rPr lang="en-US" dirty="0"/>
              <a:t> and e</a:t>
            </a:r>
            <a:r>
              <a:rPr lang="en-US" baseline="-25000" dirty="0"/>
              <a:t>p</a:t>
            </a:r>
            <a:r>
              <a:rPr lang="en-US" dirty="0"/>
              <a:t> ∈ [0, 2π)</a:t>
            </a:r>
            <a:r>
              <a:rPr lang="en-US" baseline="30000" dirty="0"/>
              <a:t>d</a:t>
            </a:r>
            <a:r>
              <a:rPr lang="en-US" dirty="0"/>
              <a:t> in the modulus and phase part, respectively.</a:t>
            </a:r>
          </a:p>
          <a:p>
            <a:r>
              <a:rPr lang="en-US" dirty="0"/>
              <a:t>Many other </a:t>
            </a:r>
            <a:r>
              <a:rPr lang="en-US" b="1" dirty="0"/>
              <a:t>translational models</a:t>
            </a:r>
            <a:r>
              <a:rPr lang="en-US" dirty="0"/>
              <a:t>, such as </a:t>
            </a:r>
            <a:r>
              <a:rPr lang="en-US" dirty="0" err="1"/>
              <a:t>TransH</a:t>
            </a:r>
            <a:r>
              <a:rPr lang="en-US" dirty="0"/>
              <a:t> [20], also use similar representation space, while </a:t>
            </a:r>
            <a:r>
              <a:rPr lang="en-US" b="1" dirty="0"/>
              <a:t>semantic matching </a:t>
            </a:r>
            <a:r>
              <a:rPr lang="en-US" dirty="0"/>
              <a:t>models use plain vector space (e.g., </a:t>
            </a:r>
            <a:r>
              <a:rPr lang="en-US" dirty="0" err="1"/>
              <a:t>HolE</a:t>
            </a:r>
            <a:r>
              <a:rPr lang="en-US" dirty="0"/>
              <a:t> [21]) and relational projection matrix (e.g., ANALOGY [22]). Principles of these translational and semantic matching models are introduced in Sections III-B1 and III-B2, respectively.</a:t>
            </a:r>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342979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dirty="0"/>
              <a:t>Instead of using a real-valued space, entities and relations are represented in a complex space, where </a:t>
            </a:r>
            <a:r>
              <a:rPr lang="en-US" dirty="0" err="1"/>
              <a:t>h,t</a:t>
            </a:r>
            <a:r>
              <a:rPr lang="en-US" dirty="0"/>
              <a:t>, r ∈ Cd . Take head entity as an example, h has a real part Re(h) and an imaginary part </a:t>
            </a:r>
            <a:r>
              <a:rPr lang="en-US" dirty="0" err="1"/>
              <a:t>Im</a:t>
            </a:r>
            <a:r>
              <a:rPr lang="en-US" dirty="0"/>
              <a:t>(h), i.e., h = Re(h)+</a:t>
            </a:r>
            <a:r>
              <a:rPr lang="en-US" dirty="0" err="1"/>
              <a:t>i</a:t>
            </a:r>
            <a:r>
              <a:rPr lang="en-US" dirty="0"/>
              <a:t> </a:t>
            </a:r>
            <a:r>
              <a:rPr lang="en-US" dirty="0" err="1"/>
              <a:t>Im</a:t>
            </a:r>
            <a:r>
              <a:rPr lang="en-US" dirty="0"/>
              <a:t>(h).</a:t>
            </a:r>
          </a:p>
          <a:p>
            <a:r>
              <a:rPr lang="en-US" dirty="0"/>
              <a:t> </a:t>
            </a:r>
            <a:r>
              <a:rPr lang="en-US" b="1" dirty="0" err="1"/>
              <a:t>ComplEx</a:t>
            </a:r>
            <a:r>
              <a:rPr lang="en-US" dirty="0"/>
              <a:t> [23]:</a:t>
            </a:r>
          </a:p>
          <a:p>
            <a:pPr lvl="1"/>
            <a:r>
              <a:rPr lang="en-US" dirty="0"/>
              <a:t>Introduced complex vector space. </a:t>
            </a:r>
          </a:p>
          <a:p>
            <a:pPr lvl="1"/>
            <a:r>
              <a:rPr lang="en-US" dirty="0"/>
              <a:t>It can capture both symmetric and antisymmetric relations. </a:t>
            </a:r>
          </a:p>
          <a:p>
            <a:pPr lvl="1"/>
            <a:r>
              <a:rPr lang="en-US" dirty="0"/>
              <a:t>The </a:t>
            </a:r>
            <a:r>
              <a:rPr lang="en-US" b="1" dirty="0"/>
              <a:t>Hermitian dot product </a:t>
            </a:r>
            <a:r>
              <a:rPr lang="en-US" dirty="0"/>
              <a:t>is used to do composition for relation, head, and the conjugate of the tail.</a:t>
            </a:r>
            <a:endParaRPr lang="en-IN"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165327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IN" b="1" dirty="0" err="1"/>
              <a:t>RotatE</a:t>
            </a:r>
            <a:r>
              <a:rPr lang="en-IN" dirty="0"/>
              <a:t> [24]: </a:t>
            </a:r>
          </a:p>
          <a:p>
            <a:pPr lvl="1"/>
            <a:r>
              <a:rPr lang="en-IN" dirty="0"/>
              <a:t>Inspired by Euler’s identity </a:t>
            </a:r>
            <a:r>
              <a:rPr lang="en-IN" dirty="0" err="1"/>
              <a:t>ei</a:t>
            </a:r>
            <a:r>
              <a:rPr lang="el-GR" dirty="0"/>
              <a:t>θ = </a:t>
            </a:r>
            <a:r>
              <a:rPr lang="en-IN" dirty="0"/>
              <a:t>cos </a:t>
            </a:r>
            <a:r>
              <a:rPr lang="el-GR" dirty="0"/>
              <a:t>θ + </a:t>
            </a:r>
            <a:r>
              <a:rPr lang="en-IN" dirty="0" err="1"/>
              <a:t>i</a:t>
            </a:r>
            <a:r>
              <a:rPr lang="en-IN" dirty="0"/>
              <a:t> sin </a:t>
            </a:r>
            <a:r>
              <a:rPr lang="el-GR" dirty="0"/>
              <a:t>θ, </a:t>
            </a:r>
            <a:r>
              <a:rPr lang="en-IN" dirty="0"/>
              <a:t>it proposes a </a:t>
            </a:r>
            <a:r>
              <a:rPr lang="en-IN" b="1" dirty="0"/>
              <a:t>rotational model </a:t>
            </a:r>
            <a:r>
              <a:rPr lang="en-IN" dirty="0"/>
              <a:t>taking </a:t>
            </a:r>
            <a:r>
              <a:rPr lang="en-IN" dirty="0">
                <a:highlight>
                  <a:srgbClr val="FFFF00"/>
                </a:highlight>
              </a:rPr>
              <a:t>relation as a rotation from head entity to tail entity</a:t>
            </a:r>
            <a:r>
              <a:rPr lang="en-IN" dirty="0"/>
              <a:t> in complex space as t = h ◦ r, where ◦ denotes the elementwise </a:t>
            </a:r>
            <a:r>
              <a:rPr lang="en-IN" dirty="0" err="1"/>
              <a:t>Hadmard</a:t>
            </a:r>
            <a:r>
              <a:rPr lang="en-IN" dirty="0"/>
              <a:t> product.</a:t>
            </a:r>
          </a:p>
          <a:p>
            <a:pPr marL="457200" lvl="1" indent="0">
              <a:buNone/>
            </a:pPr>
            <a:endParaRPr lang="en-IN" dirty="0"/>
          </a:p>
          <a:p>
            <a:pPr lvl="1"/>
            <a:r>
              <a:rPr lang="en-US" dirty="0"/>
              <a:t>With the introduction of the </a:t>
            </a:r>
            <a:r>
              <a:rPr lang="en-US" b="1" dirty="0"/>
              <a:t>rotational </a:t>
            </a:r>
            <a:r>
              <a:rPr lang="en-US" b="1" dirty="0" err="1"/>
              <a:t>Hadmard</a:t>
            </a:r>
            <a:r>
              <a:rPr lang="en-US" b="1" dirty="0"/>
              <a:t> product in complex space</a:t>
            </a:r>
            <a:r>
              <a:rPr lang="en-US" dirty="0"/>
              <a:t>, it can also capture </a:t>
            </a:r>
            <a:r>
              <a:rPr lang="en-US" b="1" dirty="0"/>
              <a:t>inversion</a:t>
            </a:r>
            <a:r>
              <a:rPr lang="en-US" dirty="0"/>
              <a:t> and </a:t>
            </a:r>
            <a:r>
              <a:rPr lang="en-US" b="1" dirty="0"/>
              <a:t>composition patterns</a:t>
            </a:r>
            <a:r>
              <a:rPr lang="en-US" dirty="0"/>
              <a:t>, as well as </a:t>
            </a:r>
            <a:r>
              <a:rPr lang="en-US" b="1" dirty="0"/>
              <a:t>symmetry</a:t>
            </a:r>
            <a:r>
              <a:rPr lang="en-US" dirty="0"/>
              <a:t> and </a:t>
            </a:r>
            <a:r>
              <a:rPr lang="en-US" b="1" dirty="0" err="1"/>
              <a:t>antisymmetry</a:t>
            </a:r>
            <a:r>
              <a:rPr lang="en-US" dirty="0"/>
              <a:t>. </a:t>
            </a:r>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Tree>
    <p:extLst>
      <p:ext uri="{BB962C8B-B14F-4D97-AF65-F5344CB8AC3E}">
        <p14:creationId xmlns:p14="http://schemas.microsoft.com/office/powerpoint/2010/main" val="262282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b="1" dirty="0" err="1"/>
              <a:t>QuatE</a:t>
            </a:r>
            <a:r>
              <a:rPr lang="en-US" dirty="0"/>
              <a:t> [25]:</a:t>
            </a:r>
          </a:p>
          <a:p>
            <a:pPr lvl="1"/>
            <a:r>
              <a:rPr lang="en-US" dirty="0"/>
              <a:t>extends the complex-valued space into </a:t>
            </a:r>
            <a:r>
              <a:rPr lang="en-US" b="1" dirty="0"/>
              <a:t>hypercomplex</a:t>
            </a:r>
            <a:r>
              <a:rPr lang="en-US" dirty="0"/>
              <a:t> </a:t>
            </a:r>
            <a:r>
              <a:rPr lang="en-US" dirty="0" err="1"/>
              <a:t>h,t</a:t>
            </a:r>
            <a:r>
              <a:rPr lang="en-US" dirty="0"/>
              <a:t>, r ∈ </a:t>
            </a:r>
            <a:r>
              <a:rPr lang="en-US" dirty="0" err="1"/>
              <a:t>H</a:t>
            </a:r>
            <a:r>
              <a:rPr lang="en-US" baseline="30000" dirty="0" err="1"/>
              <a:t>d</a:t>
            </a:r>
            <a:r>
              <a:rPr lang="en-US" dirty="0"/>
              <a:t> by a </a:t>
            </a:r>
            <a:r>
              <a:rPr lang="en-US" b="1" dirty="0"/>
              <a:t>quaternion Q</a:t>
            </a:r>
            <a:r>
              <a:rPr lang="en-US" dirty="0"/>
              <a:t> = a + b</a:t>
            </a:r>
            <a:r>
              <a:rPr lang="en-US" b="1" dirty="0"/>
              <a:t>i</a:t>
            </a:r>
            <a:r>
              <a:rPr lang="en-US" dirty="0"/>
              <a:t> + </a:t>
            </a:r>
            <a:r>
              <a:rPr lang="en-US" dirty="0" err="1"/>
              <a:t>c</a:t>
            </a:r>
            <a:r>
              <a:rPr lang="en-US" b="1" dirty="0" err="1"/>
              <a:t>j</a:t>
            </a:r>
            <a:r>
              <a:rPr lang="en-US" dirty="0"/>
              <a:t> + d</a:t>
            </a:r>
            <a:r>
              <a:rPr lang="en-US" b="1" dirty="0"/>
              <a:t>k</a:t>
            </a:r>
            <a:r>
              <a:rPr lang="en-US" dirty="0"/>
              <a:t> with </a:t>
            </a:r>
            <a:r>
              <a:rPr lang="en-US" b="1" dirty="0"/>
              <a:t>three imaginary components</a:t>
            </a:r>
            <a:r>
              <a:rPr lang="en-US" dirty="0"/>
              <a:t>, where the quaternion inner product, i.e., the Hamilton product h ⊗ r, is used as compositional operator for head entity and relation.</a:t>
            </a:r>
          </a:p>
          <a:p>
            <a:pPr marL="457200" lvl="1" indent="0">
              <a:buNone/>
            </a:pPr>
            <a:endParaRPr lang="en-US" dirty="0"/>
          </a:p>
          <a:p>
            <a:pPr lvl="1"/>
            <a:r>
              <a:rPr lang="en-US" dirty="0"/>
              <a:t> uses the </a:t>
            </a:r>
            <a:r>
              <a:rPr lang="en-US" b="1" dirty="0"/>
              <a:t>Hamilton product </a:t>
            </a:r>
            <a:r>
              <a:rPr lang="en-US" dirty="0"/>
              <a:t>to </a:t>
            </a:r>
            <a:r>
              <a:rPr lang="en-US" b="1" dirty="0"/>
              <a:t>capture latent interdependencies </a:t>
            </a:r>
            <a:r>
              <a:rPr lang="en-US" dirty="0"/>
              <a:t>within the </a:t>
            </a:r>
            <a:r>
              <a:rPr lang="en-US" b="1" dirty="0"/>
              <a:t>4-D space </a:t>
            </a:r>
            <a:r>
              <a:rPr lang="en-US" dirty="0"/>
              <a:t>of entities and relations and gains a </a:t>
            </a:r>
            <a:r>
              <a:rPr lang="en-US" b="1" dirty="0"/>
              <a:t>more expressive rotational capability than </a:t>
            </a:r>
            <a:r>
              <a:rPr lang="en-US" b="1" dirty="0" err="1"/>
              <a:t>RotatE</a:t>
            </a:r>
            <a:r>
              <a:rPr lang="en-US" b="1" dirty="0"/>
              <a:t>.</a:t>
            </a:r>
            <a:endParaRPr lang="en-IN" b="1"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267185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DBC-58C2-4F43-755D-6D5A1A7972C5}"/>
              </a:ext>
            </a:extLst>
          </p:cNvPr>
          <p:cNvSpPr>
            <a:spLocks noGrp="1"/>
          </p:cNvSpPr>
          <p:nvPr>
            <p:ph type="title"/>
          </p:nvPr>
        </p:nvSpPr>
        <p:spPr/>
        <p:txBody>
          <a:bodyPr/>
          <a:lstStyle/>
          <a:p>
            <a:r>
              <a:rPr lang="en-IN" dirty="0"/>
              <a:t>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5F270-FCE1-065F-DACC-9CFF196FEB3D}"/>
                  </a:ext>
                </a:extLst>
              </p:cNvPr>
              <p:cNvSpPr>
                <a:spLocks noGrp="1"/>
              </p:cNvSpPr>
              <p:nvPr>
                <p:ph idx="1"/>
              </p:nvPr>
            </p:nvSpPr>
            <p:spPr/>
            <p:txBody>
              <a:bodyPr>
                <a:normAutofit fontScale="92500" lnSpcReduction="20000"/>
              </a:bodyPr>
              <a:lstStyle/>
              <a:p>
                <a:r>
                  <a:rPr lang="en-US" b="1" dirty="0"/>
                  <a:t>KG2E [26]:</a:t>
                </a:r>
              </a:p>
              <a:p>
                <a:pPr lvl="1"/>
                <a:r>
                  <a:rPr lang="en-US" dirty="0"/>
                  <a:t>Inspired by the Gaussian word embedding, the density-based embedding model KG2E</a:t>
                </a:r>
                <a:r>
                  <a:rPr lang="en-US" b="1" dirty="0"/>
                  <a:t> </a:t>
                </a:r>
                <a:r>
                  <a:rPr lang="en-US" dirty="0"/>
                  <a:t>introduces Gaussian distribution to deal with the (un)certainties of entities and relations. </a:t>
                </a:r>
              </a:p>
              <a:p>
                <a:pPr lvl="1"/>
                <a:r>
                  <a:rPr lang="en-US" dirty="0"/>
                  <a:t>The authors embedded entities and relations into multidimensional Gaussian distribution H ∼ N (</a:t>
                </a:r>
                <a:r>
                  <a:rPr lang="en-US" dirty="0" err="1"/>
                  <a:t>μ</a:t>
                </a:r>
                <a:r>
                  <a:rPr lang="en-US" baseline="-25000" dirty="0" err="1"/>
                  <a:t>h</a:t>
                </a:r>
                <a:r>
                  <a:rPr lang="en-US" dirty="0"/>
                  <a:t> , h) and T ∼ N (</a:t>
                </a:r>
                <a:r>
                  <a:rPr lang="en-US" dirty="0" err="1"/>
                  <a:t>μ</a:t>
                </a:r>
                <a:r>
                  <a:rPr lang="en-US" baseline="-25000" dirty="0" err="1"/>
                  <a:t>t</a:t>
                </a:r>
                <a:r>
                  <a:rPr lang="en-US" dirty="0"/>
                  <a:t>, t). </a:t>
                </a:r>
              </a:p>
              <a:p>
                <a:pPr lvl="1"/>
                <a:r>
                  <a:rPr lang="en-US" dirty="0"/>
                  <a:t>The mean vector μ indicates entities and relations’ position, and the covariance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IN" b="0" i="1" smtClean="0">
                        <a:latin typeface="Cambria Math" panose="02040503050406030204" pitchFamily="18" charset="0"/>
                        <a:ea typeface="Cambria Math" panose="02040503050406030204" pitchFamily="18" charset="0"/>
                      </a:rPr>
                      <m:t> </m:t>
                    </m:r>
                  </m:oMath>
                </a14:m>
                <a:r>
                  <a:rPr lang="en-US" dirty="0"/>
                  <a:t>models their (un)certainties. </a:t>
                </a:r>
              </a:p>
              <a:p>
                <a:pPr lvl="1"/>
                <a:r>
                  <a:rPr lang="en-US" dirty="0"/>
                  <a:t>Following the translational principle, the probability distribution of entity transformation H − T is denoted as Pe ∼ N (</a:t>
                </a:r>
                <a:r>
                  <a:rPr lang="en-US" dirty="0" err="1"/>
                  <a:t>μ</a:t>
                </a:r>
                <a:r>
                  <a:rPr lang="en-US" baseline="-25000" dirty="0" err="1"/>
                  <a:t>h</a:t>
                </a:r>
                <a:r>
                  <a:rPr lang="en-US" dirty="0"/>
                  <a:t> − </a:t>
                </a:r>
                <a:r>
                  <a:rPr lang="en-US" dirty="0" err="1"/>
                  <a:t>μ</a:t>
                </a:r>
                <a:r>
                  <a:rPr lang="en-US" baseline="-25000" dirty="0" err="1"/>
                  <a:t>t</a:t>
                </a:r>
                <a:r>
                  <a:rPr lang="en-US" dirty="0"/>
                  <a:t>, h + t).</a:t>
                </a:r>
              </a:p>
              <a:p>
                <a:r>
                  <a:rPr lang="en-US" b="1" dirty="0" err="1"/>
                  <a:t>TransG</a:t>
                </a:r>
                <a:r>
                  <a:rPr lang="en-US" b="1" dirty="0"/>
                  <a:t> [27]:</a:t>
                </a:r>
              </a:p>
              <a:p>
                <a:pPr lvl="1"/>
                <a:r>
                  <a:rPr lang="en-US" dirty="0"/>
                  <a:t>Similarly, it </a:t>
                </a:r>
                <a:r>
                  <a:rPr lang="en-US" dirty="0">
                    <a:highlight>
                      <a:srgbClr val="FFFF00"/>
                    </a:highlight>
                  </a:rPr>
                  <a:t>represents entities with Gaussian distributions</a:t>
                </a:r>
                <a:r>
                  <a:rPr lang="en-US" dirty="0"/>
                  <a:t>, while it draws a </a:t>
                </a:r>
                <a:r>
                  <a:rPr lang="en-US" dirty="0">
                    <a:highlight>
                      <a:srgbClr val="FFFF00"/>
                    </a:highlight>
                  </a:rPr>
                  <a:t>mixture of Gaussian distribution for relation embedding</a:t>
                </a:r>
                <a:r>
                  <a:rPr lang="en-US" dirty="0"/>
                  <a:t>, where the </a:t>
                </a:r>
                <a:r>
                  <a:rPr lang="en-US" dirty="0" err="1"/>
                  <a:t>m</a:t>
                </a:r>
                <a:r>
                  <a:rPr lang="en-US" baseline="30000" dirty="0" err="1"/>
                  <a:t>th</a:t>
                </a:r>
                <a:r>
                  <a:rPr lang="en-US" dirty="0"/>
                  <a:t> component translation vector of relation r is denoted as </a:t>
                </a:r>
                <a:r>
                  <a:rPr lang="en-US" dirty="0" err="1"/>
                  <a:t>u</a:t>
                </a:r>
                <a:r>
                  <a:rPr lang="en-US" baseline="-25000" dirty="0" err="1"/>
                  <a:t>r,m</a:t>
                </a:r>
                <a:r>
                  <a:rPr lang="en-US" baseline="-25000" dirty="0"/>
                  <a:t> </a:t>
                </a:r>
                <a:r>
                  <a:rPr lang="en-US" dirty="0"/>
                  <a:t>= t − h ∼ N (</a:t>
                </a:r>
                <a:r>
                  <a:rPr lang="en-US" dirty="0" err="1"/>
                  <a:t>u</a:t>
                </a:r>
                <a:r>
                  <a:rPr lang="en-US" baseline="-25000" dirty="0" err="1"/>
                  <a:t>t</a:t>
                </a:r>
                <a:r>
                  <a:rPr lang="en-US" dirty="0"/>
                  <a:t> − u</a:t>
                </a:r>
                <a:r>
                  <a:rPr lang="en-US" baseline="-25000" dirty="0"/>
                  <a:t>h</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h</m:t>
                        </m:r>
                      </m:sub>
                      <m:sup>
                        <m:r>
                          <a:rPr lang="en-IN" b="0" i="1" smtClean="0">
                            <a:latin typeface="Cambria Math" panose="02040503050406030204" pitchFamily="18" charset="0"/>
                          </a:rPr>
                          <m:t>2</m:t>
                        </m:r>
                      </m:sup>
                    </m:sSubSup>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oMath>
                </a14:m>
                <a:r>
                  <a:rPr lang="en-US" dirty="0"/>
                  <a:t>)E).</a:t>
                </a:r>
                <a:endParaRPr lang="en-IN" dirty="0"/>
              </a:p>
            </p:txBody>
          </p:sp>
        </mc:Choice>
        <mc:Fallback xmlns="">
          <p:sp>
            <p:nvSpPr>
              <p:cNvPr id="3" name="Content Placeholder 2">
                <a:extLst>
                  <a:ext uri="{FF2B5EF4-FFF2-40B4-BE49-F238E27FC236}">
                    <a16:creationId xmlns:a16="http://schemas.microsoft.com/office/drawing/2014/main" id="{7B45F270-FCE1-065F-DACC-9CFF196FEB3D}"/>
                  </a:ext>
                </a:extLst>
              </p:cNvPr>
              <p:cNvSpPr>
                <a:spLocks noGrp="1" noRot="1" noChangeAspect="1" noMove="1" noResize="1" noEditPoints="1" noAdjustHandles="1" noChangeArrowheads="1" noChangeShapeType="1" noTextEdit="1"/>
              </p:cNvSpPr>
              <p:nvPr>
                <p:ph idx="1"/>
              </p:nvPr>
            </p:nvSpPr>
            <p:spPr>
              <a:blipFill>
                <a:blip r:embed="rId2"/>
                <a:stretch>
                  <a:fillRect l="-744" t="-3318" r="-93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4F3B97C-FBD9-266B-AA67-DF0C751EBE4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8AF367-0319-31BF-F0EB-416DFA7A5DE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745C718-7B81-61C5-3F3E-BD92202CBC1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112738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BC1C-4892-BFEA-7FEF-4F4BF48437F1}"/>
              </a:ext>
            </a:extLst>
          </p:cNvPr>
          <p:cNvSpPr>
            <a:spLocks noGrp="1"/>
          </p:cNvSpPr>
          <p:nvPr>
            <p:ph type="title"/>
          </p:nvPr>
        </p:nvSpPr>
        <p:spPr/>
        <p:txBody>
          <a:bodyPr/>
          <a:lstStyle/>
          <a:p>
            <a:r>
              <a:rPr lang="en-IN" dirty="0"/>
              <a:t>Manifold and Group</a:t>
            </a:r>
          </a:p>
        </p:txBody>
      </p:sp>
      <p:sp>
        <p:nvSpPr>
          <p:cNvPr id="3" name="Content Placeholder 2">
            <a:extLst>
              <a:ext uri="{FF2B5EF4-FFF2-40B4-BE49-F238E27FC236}">
                <a16:creationId xmlns:a16="http://schemas.microsoft.com/office/drawing/2014/main" id="{B8F4D73A-ED68-BFDE-B25F-A1BD78EE4F0B}"/>
              </a:ext>
            </a:extLst>
          </p:cNvPr>
          <p:cNvSpPr>
            <a:spLocks noGrp="1"/>
          </p:cNvSpPr>
          <p:nvPr>
            <p:ph idx="1"/>
          </p:nvPr>
        </p:nvSpPr>
        <p:spPr/>
        <p:txBody>
          <a:bodyPr>
            <a:normAutofit lnSpcReduction="10000"/>
          </a:bodyPr>
          <a:lstStyle/>
          <a:p>
            <a:r>
              <a:rPr lang="en-US" dirty="0"/>
              <a:t>This section reviews knowledge representation in manifold space, lie group, and dihedral group. </a:t>
            </a:r>
          </a:p>
          <a:p>
            <a:r>
              <a:rPr lang="en-US" dirty="0"/>
              <a:t>A manifold is a topological space, which could be defined as a set of points with neighborhoods by the set theory. </a:t>
            </a:r>
          </a:p>
          <a:p>
            <a:r>
              <a:rPr lang="en-US" dirty="0"/>
              <a:t>The group is algebraic structures defined in abstract algebra.</a:t>
            </a:r>
          </a:p>
          <a:p>
            <a:r>
              <a:rPr lang="en-US" dirty="0"/>
              <a:t> Previous pointwise modeling is an ill-posed algebraic system where the number of scoring equations is far more than the number of entities and relations. </a:t>
            </a:r>
          </a:p>
          <a:p>
            <a:r>
              <a:rPr lang="en-US" dirty="0"/>
              <a:t>Moreover, embeddings are restricted in an overstrict geometric form even in some methods with subspace projection.</a:t>
            </a:r>
            <a:endParaRPr lang="en-IN" dirty="0"/>
          </a:p>
        </p:txBody>
      </p:sp>
      <p:sp>
        <p:nvSpPr>
          <p:cNvPr id="4" name="Date Placeholder 3">
            <a:extLst>
              <a:ext uri="{FF2B5EF4-FFF2-40B4-BE49-F238E27FC236}">
                <a16:creationId xmlns:a16="http://schemas.microsoft.com/office/drawing/2014/main" id="{77E5D71F-A398-049F-8D96-28249867C83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D868D81-67BC-015F-51C7-9A21996B8A6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AF7D388-76AC-760A-1E62-AE3AAAD82FD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121655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54A4-B0F7-2F8F-C147-49AA0343F1B8}"/>
              </a:ext>
            </a:extLst>
          </p:cNvPr>
          <p:cNvSpPr>
            <a:spLocks noGrp="1"/>
          </p:cNvSpPr>
          <p:nvPr>
            <p:ph type="title"/>
          </p:nvPr>
        </p:nvSpPr>
        <p:spPr/>
        <p:txBody>
          <a:bodyPr/>
          <a:lstStyle/>
          <a:p>
            <a:r>
              <a:rPr lang="en-IN" dirty="0"/>
              <a:t>B) Scoring Function </a:t>
            </a:r>
          </a:p>
        </p:txBody>
      </p:sp>
      <p:sp>
        <p:nvSpPr>
          <p:cNvPr id="3" name="Content Placeholder 2">
            <a:extLst>
              <a:ext uri="{FF2B5EF4-FFF2-40B4-BE49-F238E27FC236}">
                <a16:creationId xmlns:a16="http://schemas.microsoft.com/office/drawing/2014/main" id="{0930EB73-DB7F-DB2E-2D11-914ACA563BA0}"/>
              </a:ext>
            </a:extLst>
          </p:cNvPr>
          <p:cNvSpPr>
            <a:spLocks noGrp="1"/>
          </p:cNvSpPr>
          <p:nvPr>
            <p:ph idx="1"/>
          </p:nvPr>
        </p:nvSpPr>
        <p:spPr/>
        <p:txBody>
          <a:bodyPr/>
          <a:lstStyle/>
          <a:p>
            <a:r>
              <a:rPr lang="en-IN" dirty="0"/>
              <a:t>2 types:</a:t>
            </a:r>
          </a:p>
          <a:p>
            <a:pPr marL="914400" lvl="1" indent="-457200">
              <a:buFont typeface="+mj-lt"/>
              <a:buAutoNum type="arabicPeriod"/>
            </a:pPr>
            <a:r>
              <a:rPr lang="en-IN" dirty="0"/>
              <a:t>Distance based</a:t>
            </a:r>
          </a:p>
          <a:p>
            <a:pPr marL="914400" lvl="1" indent="-457200">
              <a:buFont typeface="+mj-lt"/>
              <a:buAutoNum type="arabicPeriod"/>
            </a:pPr>
            <a:r>
              <a:rPr lang="en-IN" dirty="0"/>
              <a:t>Similarity based</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837FCCA-03A3-C245-EC46-E49CD5CDF0E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25D29B-DEB6-D080-7193-FF846AB787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98A5D17-04E2-AD58-07FF-77762E9526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BD77A40F-1CA0-8061-269B-2A13D8A0E6D4}"/>
              </a:ext>
            </a:extLst>
          </p:cNvPr>
          <p:cNvPicPr>
            <a:picLocks noChangeAspect="1"/>
          </p:cNvPicPr>
          <p:nvPr/>
        </p:nvPicPr>
        <p:blipFill>
          <a:blip r:embed="rId2"/>
          <a:stretch>
            <a:fillRect/>
          </a:stretch>
        </p:blipFill>
        <p:spPr>
          <a:xfrm>
            <a:off x="4675368" y="1690688"/>
            <a:ext cx="6945854" cy="3859742"/>
          </a:xfrm>
          <a:prstGeom prst="rect">
            <a:avLst/>
          </a:prstGeom>
        </p:spPr>
      </p:pic>
    </p:spTree>
    <p:extLst>
      <p:ext uri="{BB962C8B-B14F-4D97-AF65-F5344CB8AC3E}">
        <p14:creationId xmlns:p14="http://schemas.microsoft.com/office/powerpoint/2010/main" val="240019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Distance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428668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Similarity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Tree>
    <p:extLst>
      <p:ext uri="{BB962C8B-B14F-4D97-AF65-F5344CB8AC3E}">
        <p14:creationId xmlns:p14="http://schemas.microsoft.com/office/powerpoint/2010/main" val="307392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C) Encoding Models</a:t>
            </a:r>
          </a:p>
        </p:txBody>
      </p:sp>
      <p:pic>
        <p:nvPicPr>
          <p:cNvPr id="8" name="Content Placeholder 7">
            <a:extLst>
              <a:ext uri="{FF2B5EF4-FFF2-40B4-BE49-F238E27FC236}">
                <a16:creationId xmlns:a16="http://schemas.microsoft.com/office/drawing/2014/main" id="{2A4CDDA0-A5E9-6766-8394-F2CD35ACD68F}"/>
              </a:ext>
            </a:extLst>
          </p:cNvPr>
          <p:cNvPicPr>
            <a:picLocks noGrp="1" noChangeAspect="1"/>
          </p:cNvPicPr>
          <p:nvPr>
            <p:ph idx="1"/>
          </p:nvPr>
        </p:nvPicPr>
        <p:blipFill>
          <a:blip r:embed="rId2"/>
          <a:stretch>
            <a:fillRect/>
          </a:stretch>
        </p:blipFill>
        <p:spPr>
          <a:xfrm>
            <a:off x="1181100" y="3511968"/>
            <a:ext cx="9829800" cy="2677608"/>
          </a:xfrm>
        </p:spPr>
      </p:pic>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194351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p:txBody>
          <a:bodyPr>
            <a:normAutofit/>
          </a:bodyPr>
          <a:lstStyle/>
          <a:p>
            <a:r>
              <a:rPr lang="en-US" dirty="0"/>
              <a:t>Current research focuses on, static KG where facts are not changed with time, while the temporal dynamics of a knowledge graph are less explored. </a:t>
            </a:r>
          </a:p>
          <a:p>
            <a:r>
              <a:rPr lang="en-US" dirty="0"/>
              <a:t>However, the temporal information is of great importance because the structured knowledge only holds within a specific period, and the evolution of facts follows a time sequence.</a:t>
            </a:r>
          </a:p>
          <a:p>
            <a:r>
              <a:rPr lang="en-US" dirty="0"/>
              <a:t>Recent research begins to take temporal information into KRL and KGC, which is termed temporal KG (TKG). </a:t>
            </a:r>
          </a:p>
          <a:p>
            <a:r>
              <a:rPr lang="en-US" dirty="0"/>
              <a:t>Research efforts have been made for learning temporal and relational embeddings simultaneously. </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203553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a:xfrm>
            <a:off x="1179575" y="1911096"/>
            <a:ext cx="9936347" cy="3859742"/>
          </a:xfrm>
        </p:spPr>
        <p:txBody>
          <a:bodyPr>
            <a:normAutofit/>
          </a:bodyPr>
          <a:lstStyle/>
          <a:p>
            <a:r>
              <a:rPr lang="en-US" dirty="0"/>
              <a:t>Relevant models for dynamic network embedding also inspire temporal KGE.</a:t>
            </a:r>
          </a:p>
          <a:p>
            <a:r>
              <a:rPr lang="en-US" dirty="0"/>
              <a:t>For example,</a:t>
            </a:r>
            <a:r>
              <a:rPr lang="en-US" b="1" dirty="0"/>
              <a:t> temporal graph attention (TGAT) network</a:t>
            </a:r>
            <a:r>
              <a:rPr lang="en-US" dirty="0"/>
              <a:t>:</a:t>
            </a:r>
          </a:p>
          <a:p>
            <a:pPr lvl="1"/>
            <a:r>
              <a:rPr lang="en-US" dirty="0"/>
              <a:t>captures temporal–topological structure and learn time-feature interactions simultaneously may be useful to preserve temporal-aware relation for KG.</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Tree>
    <p:extLst>
      <p:ext uri="{BB962C8B-B14F-4D97-AF65-F5344CB8AC3E}">
        <p14:creationId xmlns:p14="http://schemas.microsoft.com/office/powerpoint/2010/main" val="244046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334-A2BF-CB58-7F05-99D530FBA511}"/>
              </a:ext>
            </a:extLst>
          </p:cNvPr>
          <p:cNvSpPr>
            <a:spLocks noGrp="1"/>
          </p:cNvSpPr>
          <p:nvPr>
            <p:ph type="title"/>
          </p:nvPr>
        </p:nvSpPr>
        <p:spPr/>
        <p:txBody>
          <a:bodyPr/>
          <a:lstStyle/>
          <a:p>
            <a:r>
              <a:rPr lang="en-IN" dirty="0"/>
              <a:t>Why TKG? [2 NLSM]</a:t>
            </a:r>
          </a:p>
        </p:txBody>
      </p:sp>
      <p:sp>
        <p:nvSpPr>
          <p:cNvPr id="3" name="Content Placeholder 2">
            <a:extLst>
              <a:ext uri="{FF2B5EF4-FFF2-40B4-BE49-F238E27FC236}">
                <a16:creationId xmlns:a16="http://schemas.microsoft.com/office/drawing/2014/main" id="{CF1C10F9-1227-BDE2-8B27-AF94758233F6}"/>
              </a:ext>
            </a:extLst>
          </p:cNvPr>
          <p:cNvSpPr>
            <a:spLocks noGrp="1"/>
          </p:cNvSpPr>
          <p:nvPr>
            <p:ph idx="1"/>
          </p:nvPr>
        </p:nvSpPr>
        <p:spPr/>
        <p:txBody>
          <a:bodyPr/>
          <a:lstStyle/>
          <a:p>
            <a:r>
              <a:rPr lang="en-US" dirty="0"/>
              <a:t>Temporal information is of great importance because the structured knowledge only holds within a specific period, and the evolution of facts follows a time sequence.</a:t>
            </a:r>
          </a:p>
          <a:p>
            <a:r>
              <a:rPr lang="en-US" dirty="0"/>
              <a:t>Temporal dynamics of a knowledge graph are less explored.</a:t>
            </a:r>
            <a:endParaRPr lang="en-IN" dirty="0"/>
          </a:p>
          <a:p>
            <a:endParaRPr lang="en-IN" dirty="0"/>
          </a:p>
        </p:txBody>
      </p:sp>
      <p:sp>
        <p:nvSpPr>
          <p:cNvPr id="4" name="Date Placeholder 3">
            <a:extLst>
              <a:ext uri="{FF2B5EF4-FFF2-40B4-BE49-F238E27FC236}">
                <a16:creationId xmlns:a16="http://schemas.microsoft.com/office/drawing/2014/main" id="{1A12FBA1-FCDC-BC37-E717-9FB251B0584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E0C1698-3556-ED28-5BCB-55E415C8CB7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6A0405-D65A-E6A7-D528-3F9D080CCA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225245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US" dirty="0"/>
              <a:t>Temporal information is considered in temporal-aware embedding by extending triples into temporal quadruple as (</a:t>
            </a:r>
            <a:r>
              <a:rPr lang="en-US" dirty="0" err="1"/>
              <a:t>h,r,t,τ</a:t>
            </a:r>
            <a:r>
              <a:rPr lang="en-US" dirty="0"/>
              <a:t>), where τ provides additional temporal information about when the fact held.</a:t>
            </a:r>
          </a:p>
          <a:p>
            <a:r>
              <a:rPr lang="en-IN" b="1" dirty="0" err="1"/>
              <a:t>TTransE</a:t>
            </a:r>
            <a:r>
              <a:rPr lang="en-US" dirty="0"/>
              <a:t>:</a:t>
            </a:r>
          </a:p>
          <a:p>
            <a:pPr lvl="1"/>
            <a:r>
              <a:rPr lang="en-US" dirty="0" err="1"/>
              <a:t>Leblay</a:t>
            </a:r>
            <a:r>
              <a:rPr lang="en-US" dirty="0"/>
              <a:t> and </a:t>
            </a:r>
            <a:r>
              <a:rPr lang="en-US" dirty="0" err="1"/>
              <a:t>Chekol</a:t>
            </a:r>
            <a:r>
              <a:rPr lang="en-US" dirty="0"/>
              <a:t> [175] investigated temporal scope prediction over time-annotated triple and </a:t>
            </a:r>
            <a:r>
              <a:rPr lang="en-US" b="1" dirty="0"/>
              <a:t>simply extended existing embedding methods.</a:t>
            </a:r>
          </a:p>
          <a:p>
            <a:pPr lvl="1"/>
            <a:r>
              <a:rPr lang="en-US" dirty="0"/>
              <a:t>For example, </a:t>
            </a:r>
            <a:r>
              <a:rPr lang="en-US" dirty="0" err="1"/>
              <a:t>TransE</a:t>
            </a:r>
            <a:r>
              <a:rPr lang="en-US" dirty="0"/>
              <a:t> with the vector-based </a:t>
            </a:r>
            <a:r>
              <a:rPr lang="en-US" dirty="0" err="1"/>
              <a:t>TTransE</a:t>
            </a:r>
            <a:r>
              <a:rPr lang="en-US" dirty="0"/>
              <a:t> defined as</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AB8A0FF7-5879-4691-B4E6-E006758896A5}"/>
              </a:ext>
            </a:extLst>
          </p:cNvPr>
          <p:cNvPicPr>
            <a:picLocks noChangeAspect="1"/>
          </p:cNvPicPr>
          <p:nvPr/>
        </p:nvPicPr>
        <p:blipFill>
          <a:blip r:embed="rId2"/>
          <a:stretch>
            <a:fillRect/>
          </a:stretch>
        </p:blipFill>
        <p:spPr>
          <a:xfrm>
            <a:off x="3803394" y="5627167"/>
            <a:ext cx="4582164" cy="533474"/>
          </a:xfrm>
          <a:prstGeom prst="rect">
            <a:avLst/>
          </a:prstGeom>
        </p:spPr>
      </p:pic>
    </p:spTree>
    <p:extLst>
      <p:ext uri="{BB962C8B-B14F-4D97-AF65-F5344CB8AC3E}">
        <p14:creationId xmlns:p14="http://schemas.microsoft.com/office/powerpoint/2010/main" val="378424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IN" b="1" dirty="0" err="1"/>
              <a:t>ConT</a:t>
            </a:r>
            <a:r>
              <a:rPr lang="en-US" dirty="0"/>
              <a:t>:</a:t>
            </a:r>
          </a:p>
          <a:p>
            <a:pPr lvl="1"/>
            <a:r>
              <a:rPr lang="en-US" dirty="0"/>
              <a:t>Ma et al. [176] proposed </a:t>
            </a:r>
            <a:r>
              <a:rPr lang="en-US" dirty="0" err="1"/>
              <a:t>ConT</a:t>
            </a:r>
            <a:r>
              <a:rPr lang="en-US" dirty="0"/>
              <a:t> by replacing the shared weight vector of Tucker with a timestamp embedding.</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424142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normAutofit/>
              </a:bodyPr>
              <a:lstStyle/>
              <a:p>
                <a:r>
                  <a:rPr lang="en-US" dirty="0"/>
                  <a:t>Temporally scoped quadruple extends triples by adding a </a:t>
                </a:r>
                <a:r>
                  <a:rPr lang="en-US" dirty="0">
                    <a:highlight>
                      <a:srgbClr val="FFFF00"/>
                    </a:highlight>
                  </a:rPr>
                  <a:t>time scope </a:t>
                </a:r>
                <a:r>
                  <a:rPr lang="en-US" dirty="0"/>
                  <a:t>[</a:t>
                </a:r>
                <a:r>
                  <a:rPr lang="en-US" dirty="0" err="1"/>
                  <a:t>τ</a:t>
                </a:r>
                <a:r>
                  <a:rPr lang="en-US" baseline="-25000" dirty="0" err="1"/>
                  <a:t>s</a:t>
                </a:r>
                <a:r>
                  <a:rPr lang="en-US" dirty="0"/>
                  <a:t>, </a:t>
                </a:r>
                <a:r>
                  <a:rPr lang="en-US" dirty="0" err="1"/>
                  <a:t>τ</a:t>
                </a:r>
                <a:r>
                  <a:rPr lang="en-US" baseline="-25000" dirty="0" err="1"/>
                  <a:t>e</a:t>
                </a:r>
                <a:r>
                  <a:rPr lang="en-US" dirty="0"/>
                  <a:t>], where </a:t>
                </a:r>
                <a:r>
                  <a:rPr lang="en-US" dirty="0" err="1"/>
                  <a:t>τ</a:t>
                </a:r>
                <a:r>
                  <a:rPr lang="en-US" baseline="-25000" dirty="0" err="1"/>
                  <a:t>s</a:t>
                </a:r>
                <a:r>
                  <a:rPr lang="en-US" dirty="0"/>
                  <a:t> and </a:t>
                </a:r>
                <a:r>
                  <a:rPr lang="en-US" dirty="0" err="1"/>
                  <a:t>τ</a:t>
                </a:r>
                <a:r>
                  <a:rPr lang="en-US" baseline="-25000" dirty="0" err="1"/>
                  <a:t>e</a:t>
                </a:r>
                <a:r>
                  <a:rPr lang="en-US" dirty="0"/>
                  <a:t> stand for the beginning and ending of the valid period of a triple, and then, a </a:t>
                </a:r>
                <a:r>
                  <a:rPr lang="en-US" dirty="0">
                    <a:highlight>
                      <a:srgbClr val="FFFF00"/>
                    </a:highlight>
                  </a:rPr>
                  <a:t>static subgraph </a:t>
                </a:r>
                <a:r>
                  <a:rPr lang="en-US" dirty="0" err="1">
                    <a:highlight>
                      <a:srgbClr val="FFFF00"/>
                    </a:highlight>
                  </a:rPr>
                  <a:t>G</a:t>
                </a:r>
                <a:r>
                  <a:rPr lang="en-US" baseline="-25000" dirty="0" err="1">
                    <a:highlight>
                      <a:srgbClr val="FFFF00"/>
                    </a:highlight>
                  </a:rPr>
                  <a:t>τ</a:t>
                </a:r>
                <a:r>
                  <a:rPr lang="en-US" dirty="0">
                    <a:highlight>
                      <a:srgbClr val="FFFF00"/>
                    </a:highlight>
                  </a:rPr>
                  <a:t> can be derived from the dynamic KG when given a specific timestamp τ </a:t>
                </a:r>
                <a:r>
                  <a:rPr lang="en-US" dirty="0"/>
                  <a:t>.</a:t>
                </a:r>
              </a:p>
              <a:p>
                <a:r>
                  <a:rPr lang="en-IN" b="1" dirty="0" err="1"/>
                  <a:t>HyTE</a:t>
                </a:r>
                <a:r>
                  <a:rPr lang="en-IN" dirty="0"/>
                  <a:t> [177]:</a:t>
                </a:r>
              </a:p>
              <a:p>
                <a:pPr lvl="1"/>
                <a:r>
                  <a:rPr lang="en-IN" dirty="0"/>
                  <a:t>takes a time stamp as a hyperplane w</a:t>
                </a:r>
                <a:r>
                  <a:rPr lang="el-GR" baseline="-25000" dirty="0"/>
                  <a:t>τ</a:t>
                </a:r>
                <a:r>
                  <a:rPr lang="el-GR" dirty="0"/>
                  <a:t> </a:t>
                </a:r>
                <a:r>
                  <a:rPr lang="en-IN" dirty="0"/>
                  <a:t>and projects entity and relation representation as P</a:t>
                </a:r>
                <a:r>
                  <a:rPr lang="el-GR" baseline="-25000" dirty="0"/>
                  <a:t>τ</a:t>
                </a:r>
                <a:r>
                  <a:rPr lang="el-GR" dirty="0"/>
                  <a:t>(</a:t>
                </a:r>
                <a:r>
                  <a:rPr lang="en-IN" dirty="0"/>
                  <a:t>h) = h − (</a:t>
                </a:r>
                <a14:m>
                  <m:oMath xmlns:m="http://schemas.openxmlformats.org/officeDocument/2006/math">
                    <m:sSubSup>
                      <m:sSubSupPr>
                        <m:ctrlPr>
                          <a:rPr lang="en-US" i="1" smtClean="0">
                            <a:latin typeface="Cambria Math" panose="02040503050406030204" pitchFamily="18" charset="0"/>
                          </a:rPr>
                        </m:ctrlPr>
                      </m:sSubSupPr>
                      <m:e>
                        <m:r>
                          <a:rPr lang="en-IN" b="0" i="1" smtClean="0">
                            <a:latin typeface="Cambria Math" panose="02040503050406030204" pitchFamily="18" charset="0"/>
                          </a:rPr>
                          <m:t>𝑤</m:t>
                        </m:r>
                      </m:e>
                      <m:sub>
                        <m:r>
                          <m:rPr>
                            <m:nor/>
                          </m:rPr>
                          <a:rPr lang="el-GR" dirty="0"/>
                          <m:t>τ</m:t>
                        </m:r>
                      </m:sub>
                      <m:sup>
                        <m:r>
                          <a:rPr lang="en-IN" b="0" i="1" smtClean="0">
                            <a:latin typeface="Cambria Math" panose="02040503050406030204" pitchFamily="18" charset="0"/>
                          </a:rPr>
                          <m:t>𝑇</m:t>
                        </m:r>
                      </m:sup>
                    </m:sSubSup>
                  </m:oMath>
                </a14:m>
                <a:r>
                  <a:rPr lang="en-IN" dirty="0"/>
                  <a:t>h)w</a:t>
                </a:r>
                <a:r>
                  <a:rPr lang="el-GR" baseline="-25000" dirty="0"/>
                  <a:t>τ</a:t>
                </a:r>
                <a:r>
                  <a:rPr lang="el-GR" dirty="0"/>
                  <a:t> , </a:t>
                </a:r>
                <a:r>
                  <a:rPr lang="en-IN" dirty="0"/>
                  <a:t>P</a:t>
                </a:r>
                <a:r>
                  <a:rPr lang="el-GR" baseline="-25000" dirty="0"/>
                  <a:t>τ</a:t>
                </a:r>
                <a:r>
                  <a:rPr lang="el-GR" dirty="0"/>
                  <a:t> (</a:t>
                </a:r>
                <a:r>
                  <a:rPr lang="en-IN" dirty="0"/>
                  <a:t>t) = t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t)w</a:t>
                </a:r>
                <a:r>
                  <a:rPr lang="el-GR" baseline="-25000" dirty="0"/>
                  <a:t>τ</a:t>
                </a:r>
                <a:r>
                  <a:rPr lang="el-GR" dirty="0"/>
                  <a:t> , </a:t>
                </a:r>
                <a:r>
                  <a:rPr lang="en-IN" dirty="0"/>
                  <a:t>and P</a:t>
                </a:r>
                <a:r>
                  <a:rPr lang="el-GR" baseline="-25000" dirty="0"/>
                  <a:t>τ</a:t>
                </a:r>
                <a:r>
                  <a:rPr lang="el-GR" dirty="0"/>
                  <a:t> (</a:t>
                </a:r>
                <a:r>
                  <a:rPr lang="en-IN" dirty="0"/>
                  <a:t>r) = r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r)w</a:t>
                </a:r>
                <a:r>
                  <a:rPr lang="el-GR" baseline="-25000" dirty="0"/>
                  <a:t>τ</a:t>
                </a:r>
                <a:r>
                  <a:rPr lang="el-GR" dirty="0"/>
                  <a:t> . </a:t>
                </a:r>
                <a:endParaRPr lang="en-IN" dirty="0"/>
              </a:p>
              <a:p>
                <a:pPr lvl="1"/>
                <a:r>
                  <a:rPr lang="en-IN" dirty="0"/>
                  <a:t>The temporally projected scoring function is calculated as</a:t>
                </a:r>
              </a:p>
            </p:txBody>
          </p:sp>
        </mc:Choice>
        <mc:Fallback xmlns="">
          <p:sp>
            <p:nvSpPr>
              <p:cNvPr id="3" name="Content Placeholder 2">
                <a:extLst>
                  <a:ext uri="{FF2B5EF4-FFF2-40B4-BE49-F238E27FC236}">
                    <a16:creationId xmlns:a16="http://schemas.microsoft.com/office/drawing/2014/main" id="{773FA8C4-C8D8-2AA2-DBE0-D9D87B7E1F2B}"/>
                  </a:ext>
                </a:extLst>
              </p:cNvPr>
              <p:cNvSpPr>
                <a:spLocks noGrp="1" noRot="1" noChangeAspect="1" noMove="1" noResize="1" noEditPoints="1" noAdjustHandles="1" noChangeArrowheads="1" noChangeShapeType="1" noTextEdit="1"/>
              </p:cNvSpPr>
              <p:nvPr>
                <p:ph idx="1"/>
              </p:nvPr>
            </p:nvSpPr>
            <p:spPr>
              <a:blipFill>
                <a:blip r:embed="rId2"/>
                <a:stretch>
                  <a:fillRect l="-868" t="-2054" r="-37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E134FBEF-7C43-F88C-BDB6-544FD8EC0DEA}"/>
              </a:ext>
            </a:extLst>
          </p:cNvPr>
          <p:cNvPicPr>
            <a:picLocks noChangeAspect="1"/>
          </p:cNvPicPr>
          <p:nvPr/>
        </p:nvPicPr>
        <p:blipFill>
          <a:blip r:embed="rId3"/>
          <a:stretch>
            <a:fillRect/>
          </a:stretch>
        </p:blipFill>
        <p:spPr>
          <a:xfrm>
            <a:off x="2350806" y="5510166"/>
            <a:ext cx="7792537" cy="962159"/>
          </a:xfrm>
          <a:prstGeom prst="rect">
            <a:avLst/>
          </a:prstGeom>
        </p:spPr>
      </p:pic>
    </p:spTree>
    <p:extLst>
      <p:ext uri="{BB962C8B-B14F-4D97-AF65-F5344CB8AC3E}">
        <p14:creationId xmlns:p14="http://schemas.microsoft.com/office/powerpoint/2010/main" val="379763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D2EE-CB13-2669-C18F-BFD0931B3F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41E938-6A10-B9AF-1FB5-9B827C7DCC25}"/>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861C44A-7709-B1E2-DBF3-814F1F4B2AF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324B36-A8D4-0574-4052-766E6566CF2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A3DD14-743C-39E4-591F-F3B6C0C936D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Tree>
    <p:extLst>
      <p:ext uri="{BB962C8B-B14F-4D97-AF65-F5344CB8AC3E}">
        <p14:creationId xmlns:p14="http://schemas.microsoft.com/office/powerpoint/2010/main" val="10748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E5E5-6407-6BEE-F3CA-086DD1AD4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7E146-6F71-E1EB-C27B-4E670E73861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39FD3CE-8F5B-D11C-FDCF-B262CB44DF1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839BB19-648E-F894-FB32-BF5D9A335FB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562E09-E2F9-0491-9E97-B7EE25A71A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Tree>
    <p:extLst>
      <p:ext uri="{BB962C8B-B14F-4D97-AF65-F5344CB8AC3E}">
        <p14:creationId xmlns:p14="http://schemas.microsoft.com/office/powerpoint/2010/main" val="397817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74D2-4F8F-5705-C95F-6693544D34B1}"/>
              </a:ext>
            </a:extLst>
          </p:cNvPr>
          <p:cNvSpPr>
            <a:spLocks noGrp="1"/>
          </p:cNvSpPr>
          <p:nvPr>
            <p:ph type="title"/>
          </p:nvPr>
        </p:nvSpPr>
        <p:spPr>
          <a:xfrm>
            <a:off x="3316224" y="2613197"/>
            <a:ext cx="5559552" cy="2514600"/>
          </a:xfrm>
        </p:spPr>
        <p:txBody>
          <a:bodyPr>
            <a:normAutofit fontScale="90000"/>
          </a:bodyPr>
          <a:lstStyle/>
          <a:p>
            <a:r>
              <a:rPr lang="en-US" dirty="0"/>
              <a:t>Neural Latent Space Model for Dynamic Networks and Temporal Knowledge Graphs</a:t>
            </a:r>
            <a:endParaRPr lang="en-IN" dirty="0"/>
          </a:p>
        </p:txBody>
      </p:sp>
    </p:spTree>
    <p:extLst>
      <p:ext uri="{BB962C8B-B14F-4D97-AF65-F5344CB8AC3E}">
        <p14:creationId xmlns:p14="http://schemas.microsoft.com/office/powerpoint/2010/main" val="157460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66F1-9026-68A5-7C6B-13B12EC6FC73}"/>
              </a:ext>
            </a:extLst>
          </p:cNvPr>
          <p:cNvSpPr>
            <a:spLocks noGrp="1"/>
          </p:cNvSpPr>
          <p:nvPr>
            <p:ph type="title"/>
          </p:nvPr>
        </p:nvSpPr>
        <p:spPr/>
        <p:txBody>
          <a:bodyPr/>
          <a:lstStyle/>
          <a:p>
            <a:r>
              <a:rPr lang="en-IN" dirty="0"/>
              <a:t>Abstract</a:t>
            </a:r>
          </a:p>
        </p:txBody>
      </p:sp>
      <p:sp>
        <p:nvSpPr>
          <p:cNvPr id="3" name="Date Placeholder 2">
            <a:extLst>
              <a:ext uri="{FF2B5EF4-FFF2-40B4-BE49-F238E27FC236}">
                <a16:creationId xmlns:a16="http://schemas.microsoft.com/office/drawing/2014/main" id="{0C0DE180-0A73-4482-BF01-1B5825756E1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BF94362-CA31-8074-BB22-6659A6E4B07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71418FC-9E75-1DE6-1DCC-29273692587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4A9E928-8BC4-0BDB-D5A2-F03DDF4B9FFC}"/>
              </a:ext>
            </a:extLst>
          </p:cNvPr>
          <p:cNvSpPr>
            <a:spLocks noGrp="1"/>
          </p:cNvSpPr>
          <p:nvPr>
            <p:ph idx="1"/>
          </p:nvPr>
        </p:nvSpPr>
        <p:spPr/>
        <p:txBody>
          <a:bodyPr>
            <a:normAutofit/>
          </a:bodyPr>
          <a:lstStyle/>
          <a:p>
            <a:r>
              <a:rPr lang="en-IN" b="1" dirty="0"/>
              <a:t>Proposed</a:t>
            </a:r>
            <a:r>
              <a:rPr lang="en-IN" dirty="0"/>
              <a:t>: </a:t>
            </a:r>
            <a:r>
              <a:rPr lang="en-US" dirty="0"/>
              <a:t>A statistical model for dynamically evolving networks, together with a variational inference approach.</a:t>
            </a:r>
          </a:p>
          <a:p>
            <a:endParaRPr lang="en-US" dirty="0"/>
          </a:p>
          <a:p>
            <a:r>
              <a:rPr lang="en-US" b="1" dirty="0"/>
              <a:t>NLSM</a:t>
            </a:r>
            <a:r>
              <a:rPr lang="en-US" dirty="0"/>
              <a:t>: </a:t>
            </a:r>
          </a:p>
          <a:p>
            <a:pPr marL="914400" lvl="1" indent="-457200">
              <a:buFont typeface="+mj-lt"/>
              <a:buAutoNum type="arabicPeriod"/>
            </a:pPr>
            <a:r>
              <a:rPr lang="en-US" dirty="0"/>
              <a:t>Encodes edge dependencies </a:t>
            </a:r>
            <a:r>
              <a:rPr lang="en-US" b="1" dirty="0"/>
              <a:t>across</a:t>
            </a:r>
            <a:r>
              <a:rPr lang="en-US" dirty="0"/>
              <a:t> different time snapshots. </a:t>
            </a:r>
          </a:p>
          <a:p>
            <a:pPr marL="914400" lvl="1" indent="-457200">
              <a:buFont typeface="+mj-lt"/>
              <a:buAutoNum type="arabicPeriod"/>
            </a:pPr>
            <a:r>
              <a:rPr lang="en-US" dirty="0"/>
              <a:t>It represents nodes via </a:t>
            </a:r>
            <a:r>
              <a:rPr lang="en-US" b="1" dirty="0"/>
              <a:t>latent vectors </a:t>
            </a:r>
            <a:r>
              <a:rPr lang="en-US" dirty="0"/>
              <a:t>and uses </a:t>
            </a:r>
            <a:r>
              <a:rPr lang="en-US" b="1" dirty="0"/>
              <a:t>interaction matrices </a:t>
            </a:r>
            <a:r>
              <a:rPr lang="en-US" dirty="0"/>
              <a:t>to model the presence of edges. </a:t>
            </a:r>
          </a:p>
          <a:p>
            <a:r>
              <a:rPr lang="en-IN" dirty="0"/>
              <a:t>Video: https://slideslive.com/38948961/neural-latent-space-model-for-dynamic-networks-and-temporal-knowledge-graphs</a:t>
            </a:r>
          </a:p>
          <a:p>
            <a:endParaRPr lang="en-IN" dirty="0"/>
          </a:p>
        </p:txBody>
      </p:sp>
    </p:spTree>
    <p:extLst>
      <p:ext uri="{BB962C8B-B14F-4D97-AF65-F5344CB8AC3E}">
        <p14:creationId xmlns:p14="http://schemas.microsoft.com/office/powerpoint/2010/main" val="14585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43C-F72D-CBCF-BE54-24A6EA369CE1}"/>
              </a:ext>
            </a:extLst>
          </p:cNvPr>
          <p:cNvSpPr>
            <a:spLocks noGrp="1"/>
          </p:cNvSpPr>
          <p:nvPr>
            <p:ph type="title"/>
          </p:nvPr>
        </p:nvSpPr>
        <p:spPr/>
        <p:txBody>
          <a:bodyPr/>
          <a:lstStyle/>
          <a:p>
            <a:r>
              <a:rPr lang="en-IN" dirty="0"/>
              <a:t>Network Analysis</a:t>
            </a:r>
          </a:p>
        </p:txBody>
      </p:sp>
      <p:sp>
        <p:nvSpPr>
          <p:cNvPr id="3" name="Date Placeholder 2">
            <a:extLst>
              <a:ext uri="{FF2B5EF4-FFF2-40B4-BE49-F238E27FC236}">
                <a16:creationId xmlns:a16="http://schemas.microsoft.com/office/drawing/2014/main" id="{B9C5B5D1-4263-049B-2D6B-6C373D7EDF9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610077E-9572-5035-862E-D9539001D8E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7DB81AB-C51C-07ED-E7D5-D2188DE83F2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D3123C-B094-2C00-E69F-10D385D64F4E}"/>
              </a:ext>
            </a:extLst>
          </p:cNvPr>
          <p:cNvSpPr>
            <a:spLocks noGrp="1"/>
          </p:cNvSpPr>
          <p:nvPr>
            <p:ph idx="1"/>
          </p:nvPr>
        </p:nvSpPr>
        <p:spPr/>
        <p:txBody>
          <a:bodyPr>
            <a:normAutofit/>
          </a:bodyPr>
          <a:lstStyle/>
          <a:p>
            <a:r>
              <a:rPr lang="en-US" dirty="0"/>
              <a:t>With the advent of deep learning, network analysis methods more recently started focusing on </a:t>
            </a:r>
            <a:r>
              <a:rPr lang="en-US" b="1" dirty="0"/>
              <a:t>representation learning techniques. </a:t>
            </a:r>
          </a:p>
          <a:p>
            <a:r>
              <a:rPr lang="en-US" dirty="0"/>
              <a:t>These methods learn </a:t>
            </a:r>
            <a:r>
              <a:rPr lang="en-US" b="1" dirty="0"/>
              <a:t>finite vector representations </a:t>
            </a:r>
            <a:r>
              <a:rPr lang="en-US" dirty="0"/>
              <a:t>or </a:t>
            </a:r>
            <a:r>
              <a:rPr lang="en-US" b="1" dirty="0"/>
              <a:t>embeddings</a:t>
            </a:r>
            <a:r>
              <a:rPr lang="en-US" dirty="0"/>
              <a:t> for nodes and edges that can be used for downstream tasks like </a:t>
            </a:r>
            <a:r>
              <a:rPr lang="en-US" b="1" dirty="0"/>
              <a:t>link prediction </a:t>
            </a:r>
            <a:r>
              <a:rPr lang="en-US" dirty="0"/>
              <a:t>(Grover and </a:t>
            </a:r>
            <a:r>
              <a:rPr lang="en-US" dirty="0" err="1"/>
              <a:t>Leskovec</a:t>
            </a:r>
            <a:r>
              <a:rPr lang="en-US" dirty="0"/>
              <a:t> 2016), </a:t>
            </a:r>
            <a:r>
              <a:rPr lang="en-US" b="1" dirty="0"/>
              <a:t>node classification </a:t>
            </a:r>
            <a:r>
              <a:rPr lang="en-US" dirty="0"/>
              <a:t>(Sen et al. 2008), </a:t>
            </a:r>
            <a:r>
              <a:rPr lang="en-US" b="1" dirty="0"/>
              <a:t>community detection</a:t>
            </a:r>
            <a:r>
              <a:rPr lang="en-US" dirty="0"/>
              <a:t> (Fortunato 2010), and so on.</a:t>
            </a:r>
          </a:p>
          <a:p>
            <a:pPr marL="0" indent="0">
              <a:buNone/>
            </a:pPr>
            <a:endParaRPr lang="en-US" dirty="0"/>
          </a:p>
          <a:p>
            <a:r>
              <a:rPr lang="en-IN" dirty="0"/>
              <a:t>Two kinds:</a:t>
            </a:r>
          </a:p>
          <a:p>
            <a:pPr marL="666900" lvl="1" indent="-342900">
              <a:buFont typeface="+mj-lt"/>
              <a:buAutoNum type="arabicPeriod"/>
            </a:pPr>
            <a:r>
              <a:rPr lang="en-US" b="1" dirty="0"/>
              <a:t>Homogeneous networks</a:t>
            </a:r>
            <a:r>
              <a:rPr lang="en-US" dirty="0"/>
              <a:t> with only a single type of nodes and edges. </a:t>
            </a:r>
          </a:p>
          <a:p>
            <a:pPr marL="666900" lvl="1" indent="-342900">
              <a:buFont typeface="+mj-lt"/>
              <a:buAutoNum type="arabicPeriod"/>
            </a:pPr>
            <a:r>
              <a:rPr lang="en-US" b="1" dirty="0"/>
              <a:t>Heterogeneous networks </a:t>
            </a:r>
            <a:r>
              <a:rPr lang="en-US" dirty="0"/>
              <a:t>with multiple types of nodes and edges.</a:t>
            </a:r>
            <a:endParaRPr lang="en-IN" dirty="0"/>
          </a:p>
          <a:p>
            <a:endParaRPr lang="en-IN" dirty="0"/>
          </a:p>
        </p:txBody>
      </p:sp>
    </p:spTree>
    <p:extLst>
      <p:ext uri="{BB962C8B-B14F-4D97-AF65-F5344CB8AC3E}">
        <p14:creationId xmlns:p14="http://schemas.microsoft.com/office/powerpoint/2010/main" val="3411680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3F4A-6F3D-2F0E-FDFA-A9D9ADA15D30}"/>
              </a:ext>
            </a:extLst>
          </p:cNvPr>
          <p:cNvSpPr>
            <a:spLocks noGrp="1"/>
          </p:cNvSpPr>
          <p:nvPr>
            <p:ph type="title"/>
          </p:nvPr>
        </p:nvSpPr>
        <p:spPr/>
        <p:txBody>
          <a:bodyPr/>
          <a:lstStyle/>
          <a:p>
            <a:r>
              <a:rPr lang="en-IN" dirty="0"/>
              <a:t>Network Analysis: Homogeneous Networks</a:t>
            </a:r>
          </a:p>
        </p:txBody>
      </p:sp>
      <p:sp>
        <p:nvSpPr>
          <p:cNvPr id="3" name="Date Placeholder 2">
            <a:extLst>
              <a:ext uri="{FF2B5EF4-FFF2-40B4-BE49-F238E27FC236}">
                <a16:creationId xmlns:a16="http://schemas.microsoft.com/office/drawing/2014/main" id="{365CD562-0E70-715F-03AE-74A0B85F276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E59EC6F-7F7D-9B22-F106-E253440B1E4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938DDBA4-4CA9-CE1C-B974-01C208B2ABC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F98DA08-822C-322D-4E1E-2BEB82DF1D79}"/>
              </a:ext>
            </a:extLst>
          </p:cNvPr>
          <p:cNvSpPr>
            <a:spLocks noGrp="1"/>
          </p:cNvSpPr>
          <p:nvPr>
            <p:ph idx="1"/>
          </p:nvPr>
        </p:nvSpPr>
        <p:spPr/>
        <p:txBody>
          <a:bodyPr/>
          <a:lstStyle/>
          <a:p>
            <a:r>
              <a:rPr lang="en-US" dirty="0"/>
              <a:t>Uses </a:t>
            </a:r>
            <a:r>
              <a:rPr lang="en-US" b="1" dirty="0"/>
              <a:t>random walk </a:t>
            </a:r>
            <a:r>
              <a:rPr lang="en-US" dirty="0"/>
              <a:t>models to capture the </a:t>
            </a:r>
            <a:r>
              <a:rPr lang="en-US" b="1" dirty="0"/>
              <a:t>neighborhood context </a:t>
            </a:r>
            <a:r>
              <a:rPr lang="en-US" dirty="0"/>
              <a:t>(</a:t>
            </a:r>
            <a:r>
              <a:rPr lang="en-US" dirty="0" err="1"/>
              <a:t>Perozzi</a:t>
            </a:r>
            <a:r>
              <a:rPr lang="en-US" dirty="0"/>
              <a:t>, Al-</a:t>
            </a:r>
            <a:r>
              <a:rPr lang="en-US" dirty="0" err="1"/>
              <a:t>Rfou</a:t>
            </a:r>
            <a:r>
              <a:rPr lang="en-US" dirty="0"/>
              <a:t>, and </a:t>
            </a:r>
            <a:r>
              <a:rPr lang="en-US" dirty="0" err="1"/>
              <a:t>Skiena</a:t>
            </a:r>
            <a:r>
              <a:rPr lang="en-US" dirty="0"/>
              <a:t> 2014; Grover and </a:t>
            </a:r>
            <a:r>
              <a:rPr lang="en-US" dirty="0" err="1"/>
              <a:t>Leskovec</a:t>
            </a:r>
            <a:r>
              <a:rPr lang="en-US" dirty="0"/>
              <a:t> 2016). </a:t>
            </a:r>
          </a:p>
          <a:p>
            <a:r>
              <a:rPr lang="en-US" dirty="0"/>
              <a:t>The embeddings are learned so that </a:t>
            </a:r>
            <a:r>
              <a:rPr lang="en-US" b="1" dirty="0"/>
              <a:t>nodes closer to each other have similar embeddings</a:t>
            </a:r>
            <a:r>
              <a:rPr lang="en-US" dirty="0"/>
              <a:t>.</a:t>
            </a:r>
            <a:endParaRPr lang="en-IN" dirty="0"/>
          </a:p>
          <a:p>
            <a:endParaRPr lang="en-IN" dirty="0"/>
          </a:p>
        </p:txBody>
      </p:sp>
    </p:spTree>
    <p:extLst>
      <p:ext uri="{BB962C8B-B14F-4D97-AF65-F5344CB8AC3E}">
        <p14:creationId xmlns:p14="http://schemas.microsoft.com/office/powerpoint/2010/main" val="398738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These networks can also be viewed as KG with different types of nodes as entities and different types of edges as relations between entities.</a:t>
            </a:r>
          </a:p>
          <a:p>
            <a:r>
              <a:rPr lang="en-US" dirty="0"/>
              <a:t>The modelling techniques developed for homogeneous networks are not applicable for KGs as the entities connected via a relation may not be similar. </a:t>
            </a:r>
          </a:p>
          <a:p>
            <a:r>
              <a:rPr lang="en-US" dirty="0"/>
              <a:t>For example, consider the edge (Barack Obama, Born in , USA) which represents a relation Born in between the entities Barack Obama and USA. Here, entities are not similar because </a:t>
            </a:r>
            <a:r>
              <a:rPr lang="en-US" i="1" dirty="0"/>
              <a:t>Barack Obama is a person </a:t>
            </a:r>
            <a:r>
              <a:rPr lang="en-US" dirty="0"/>
              <a:t>and </a:t>
            </a:r>
            <a:r>
              <a:rPr lang="en-US" i="1" dirty="0"/>
              <a:t>USA is a country</a:t>
            </a:r>
            <a:r>
              <a:rPr lang="en-US" dirty="0"/>
              <a:t>. </a:t>
            </a:r>
            <a:endParaRPr lang="en-IN" dirty="0"/>
          </a:p>
          <a:p>
            <a:endParaRPr lang="en-IN" dirty="0"/>
          </a:p>
        </p:txBody>
      </p:sp>
    </p:spTree>
    <p:extLst>
      <p:ext uri="{BB962C8B-B14F-4D97-AF65-F5344CB8AC3E}">
        <p14:creationId xmlns:p14="http://schemas.microsoft.com/office/powerpoint/2010/main" val="15794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For representation learning in such heterogeneous networks, entities and relations are given a finite representation which is then used as </a:t>
            </a:r>
            <a:r>
              <a:rPr lang="en-US" b="1" dirty="0"/>
              <a:t>input</a:t>
            </a:r>
            <a:r>
              <a:rPr lang="en-US" dirty="0"/>
              <a:t> to a </a:t>
            </a:r>
            <a:r>
              <a:rPr lang="en-US" b="1" dirty="0"/>
              <a:t>scoring function </a:t>
            </a:r>
            <a:r>
              <a:rPr lang="en-US" dirty="0"/>
              <a:t>as in (</a:t>
            </a:r>
            <a:r>
              <a:rPr lang="en-US" dirty="0" err="1"/>
              <a:t>Bordes</a:t>
            </a:r>
            <a:r>
              <a:rPr lang="en-US" dirty="0"/>
              <a:t> et al. 2013; </a:t>
            </a:r>
            <a:r>
              <a:rPr lang="en-US" dirty="0" err="1"/>
              <a:t>Dettmers</a:t>
            </a:r>
            <a:r>
              <a:rPr lang="en-US" dirty="0"/>
              <a:t> et al. 2018; Sun et al. 2019). </a:t>
            </a:r>
          </a:p>
          <a:p>
            <a:r>
              <a:rPr lang="en-US" dirty="0"/>
              <a:t>The embeddings are learned so that the observed edges in the KG get a </a:t>
            </a:r>
            <a:r>
              <a:rPr lang="en-US" b="1" dirty="0"/>
              <a:t>higher score </a:t>
            </a:r>
            <a:r>
              <a:rPr lang="en-US" dirty="0"/>
              <a:t>as compared to the unobserved edges.</a:t>
            </a:r>
            <a:endParaRPr lang="en-IN" dirty="0"/>
          </a:p>
        </p:txBody>
      </p:sp>
    </p:spTree>
    <p:extLst>
      <p:ext uri="{BB962C8B-B14F-4D97-AF65-F5344CB8AC3E}">
        <p14:creationId xmlns:p14="http://schemas.microsoft.com/office/powerpoint/2010/main" val="210544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3018710"/>
            <a:ext cx="5559552" cy="2514600"/>
          </a:xfrm>
        </p:spPr>
        <p:txBody>
          <a:bodyPr>
            <a:normAutofit fontScale="90000"/>
          </a:bodyPr>
          <a:lstStyle/>
          <a:p>
            <a:r>
              <a:rPr lang="en-US" dirty="0">
                <a:solidFill>
                  <a:srgbClr val="FFFFFF"/>
                </a:solidFill>
              </a:rPr>
              <a:t> </a:t>
            </a:r>
            <a:r>
              <a:rPr lang="en-US" dirty="0"/>
              <a:t>A </a:t>
            </a:r>
            <a:r>
              <a:rPr lang="en-US" dirty="0">
                <a:highlight>
                  <a:srgbClr val="000000"/>
                </a:highlight>
              </a:rPr>
              <a:t>Survey</a:t>
            </a:r>
            <a:r>
              <a:rPr lang="en-US" dirty="0"/>
              <a:t> on Knowledge Graphs: Representation, Acquisition, and Applications</a:t>
            </a:r>
          </a:p>
        </p:txBody>
      </p:sp>
    </p:spTree>
    <p:extLst>
      <p:ext uri="{BB962C8B-B14F-4D97-AF65-F5344CB8AC3E}">
        <p14:creationId xmlns:p14="http://schemas.microsoft.com/office/powerpoint/2010/main" val="428359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One aspect that is often ignored by the existing methods is that most real-world networks evolve with time. </a:t>
            </a:r>
          </a:p>
          <a:p>
            <a:r>
              <a:rPr lang="en-US" dirty="0"/>
              <a:t>For example, in social networks, new friendship links are formed or broken with time. Similar observations can be made in KGs as there are relations with temporal properties. </a:t>
            </a:r>
          </a:p>
          <a:p>
            <a:r>
              <a:rPr lang="en-US" dirty="0"/>
              <a:t>For example, (Barack Obama, President of, USA) is valid only between 2009 and 2017. KGs which encode such facts are called temporal </a:t>
            </a:r>
            <a:r>
              <a:rPr lang="en-US" dirty="0" err="1"/>
              <a:t>KGs.</a:t>
            </a:r>
            <a:r>
              <a:rPr lang="en-US" dirty="0"/>
              <a:t> Here, the links change with time. </a:t>
            </a:r>
          </a:p>
          <a:p>
            <a:r>
              <a:rPr lang="en-US" dirty="0"/>
              <a:t>Owing to many practical applications, it is important to integrate both dynamic and heterogeneous information while modelling networks.</a:t>
            </a:r>
            <a:endParaRPr lang="en-IN" dirty="0"/>
          </a:p>
        </p:txBody>
      </p:sp>
    </p:spTree>
    <p:extLst>
      <p:ext uri="{BB962C8B-B14F-4D97-AF65-F5344CB8AC3E}">
        <p14:creationId xmlns:p14="http://schemas.microsoft.com/office/powerpoint/2010/main" val="3246395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Existing methods for dynamic homogeneous networks have used techniques such as:</a:t>
            </a:r>
          </a:p>
          <a:p>
            <a:pPr marL="666900" lvl="1" indent="-342900">
              <a:buFont typeface="+mj-lt"/>
              <a:buAutoNum type="arabicPeriod"/>
            </a:pPr>
            <a:r>
              <a:rPr lang="en-US" b="1" dirty="0"/>
              <a:t>Temporal regularization loss </a:t>
            </a:r>
            <a:r>
              <a:rPr lang="en-US" dirty="0"/>
              <a:t>(Zhou et al. 2018; Goyal et al. 2018)</a:t>
            </a:r>
          </a:p>
          <a:p>
            <a:pPr marL="666900" lvl="1" indent="-342900">
              <a:buFont typeface="+mj-lt"/>
              <a:buAutoNum type="arabicPeriod"/>
            </a:pPr>
            <a:r>
              <a:rPr lang="en-US" b="1" dirty="0"/>
              <a:t>RNN based sequential architectures </a:t>
            </a:r>
            <a:r>
              <a:rPr lang="en-US" dirty="0"/>
              <a:t>(Goyal, Chhetri, and </a:t>
            </a:r>
            <a:r>
              <a:rPr lang="en-US" dirty="0" err="1"/>
              <a:t>Canedo</a:t>
            </a:r>
            <a:r>
              <a:rPr lang="en-US" dirty="0"/>
              <a:t> 2020) </a:t>
            </a:r>
          </a:p>
          <a:p>
            <a:r>
              <a:rPr lang="en-US" dirty="0"/>
              <a:t>For modelling temporal KGs, previous methods have used:</a:t>
            </a:r>
          </a:p>
          <a:p>
            <a:pPr marL="666900" lvl="1" indent="-342900">
              <a:buFont typeface="+mj-lt"/>
              <a:buAutoNum type="arabicPeriod"/>
            </a:pPr>
            <a:r>
              <a:rPr lang="en-US" b="1" dirty="0"/>
              <a:t>Temporal point process models </a:t>
            </a:r>
            <a:r>
              <a:rPr lang="en-US" dirty="0"/>
              <a:t>(Trivedi et al. 2017, 2019)</a:t>
            </a:r>
          </a:p>
          <a:p>
            <a:pPr marL="666900" lvl="1" indent="-342900">
              <a:buFont typeface="+mj-lt"/>
              <a:buAutoNum type="arabicPeriod"/>
            </a:pPr>
            <a:r>
              <a:rPr lang="en-US" b="1" dirty="0"/>
              <a:t>RNN based interaction history encoding model </a:t>
            </a:r>
            <a:r>
              <a:rPr lang="en-US" dirty="0"/>
              <a:t>(</a:t>
            </a:r>
            <a:r>
              <a:rPr lang="en-US" dirty="0" err="1"/>
              <a:t>Jin</a:t>
            </a:r>
            <a:r>
              <a:rPr lang="en-US" dirty="0"/>
              <a:t> et al. 2019)</a:t>
            </a:r>
          </a:p>
          <a:p>
            <a:pPr marL="324000" lvl="1" indent="0">
              <a:buNone/>
            </a:pPr>
            <a:endParaRPr lang="en-US" dirty="0"/>
          </a:p>
          <a:p>
            <a:r>
              <a:rPr lang="en-US" b="1" dirty="0"/>
              <a:t>NLSM is the first method that considers homogeneous and heterogeneous networks in an unified manner. </a:t>
            </a:r>
            <a:endParaRPr lang="en-IN" b="1" dirty="0"/>
          </a:p>
        </p:txBody>
      </p:sp>
    </p:spTree>
    <p:extLst>
      <p:ext uri="{BB962C8B-B14F-4D97-AF65-F5344CB8AC3E}">
        <p14:creationId xmlns:p14="http://schemas.microsoft.com/office/powerpoint/2010/main" val="285064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F4C7-670C-BE78-E815-C65F6BCAAAFC}"/>
              </a:ext>
            </a:extLst>
          </p:cNvPr>
          <p:cNvSpPr>
            <a:spLocks noGrp="1"/>
          </p:cNvSpPr>
          <p:nvPr>
            <p:ph type="title"/>
          </p:nvPr>
        </p:nvSpPr>
        <p:spPr/>
        <p:txBody>
          <a:bodyPr/>
          <a:lstStyle/>
          <a:p>
            <a:r>
              <a:rPr lang="en-IN" dirty="0" err="1"/>
              <a:t>i</a:t>
            </a:r>
            <a:r>
              <a:rPr lang="en-IN" dirty="0"/>
              <a:t>) Modelling Individual Snapshots</a:t>
            </a:r>
          </a:p>
        </p:txBody>
      </p:sp>
      <p:sp>
        <p:nvSpPr>
          <p:cNvPr id="3" name="Date Placeholder 2">
            <a:extLst>
              <a:ext uri="{FF2B5EF4-FFF2-40B4-BE49-F238E27FC236}">
                <a16:creationId xmlns:a16="http://schemas.microsoft.com/office/drawing/2014/main" id="{8E425C24-4BAD-5471-7BC3-46AFED7432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1486D96-C472-6E02-8309-55761881828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7EC56A11-D225-C9AA-DD21-5AF6B9216C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42</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25BA977-690D-F569-49AC-E697136EBD84}"/>
              </a:ext>
            </a:extLst>
          </p:cNvPr>
          <p:cNvSpPr>
            <a:spLocks noGrp="1"/>
          </p:cNvSpPr>
          <p:nvPr>
            <p:ph idx="1"/>
          </p:nvPr>
        </p:nvSpPr>
        <p:spPr/>
        <p:txBody>
          <a:bodyPr>
            <a:normAutofit fontScale="85000" lnSpcReduction="10000"/>
          </a:bodyPr>
          <a:lstStyle/>
          <a:p>
            <a:r>
              <a:rPr lang="en-US" dirty="0"/>
              <a:t>Time t ∈ {1, 2, . . . , T} is discrete. </a:t>
            </a:r>
          </a:p>
          <a:p>
            <a:r>
              <a:rPr lang="en-US" dirty="0"/>
              <a:t>The network evolution is therefore described by the corresponding network snapshots at each time-step, specified by binary adjacency matrices A (t) r ∈ {0, 1}</a:t>
            </a:r>
            <a:r>
              <a:rPr lang="en-US" baseline="30000" dirty="0"/>
              <a:t>N×N</a:t>
            </a:r>
            <a:r>
              <a:rPr lang="en-US" dirty="0"/>
              <a:t> , where N is the number of nodes in the network, r ∈ {1, 2, . . . , R} is the relation between the nodes, and t denotes the time. </a:t>
            </a:r>
          </a:p>
          <a:p>
            <a:r>
              <a:rPr lang="en-US" dirty="0"/>
              <a:t>We begin by discussing the case of homogeneous networks (R = 1). The extension to heterogeneous networks (R ≥ 2) is then straightforward and we present it in Section 2.3. </a:t>
            </a:r>
          </a:p>
          <a:p>
            <a:r>
              <a:rPr lang="en-US" dirty="0"/>
              <a:t>To avoid cluttering the notation, we drop the subscript in A (t) r when R = 1. </a:t>
            </a:r>
          </a:p>
          <a:p>
            <a:r>
              <a:rPr lang="en-US" dirty="0"/>
              <a:t>We further assume that there are no self-loops. </a:t>
            </a:r>
          </a:p>
          <a:p>
            <a:r>
              <a:rPr lang="en-US" dirty="0"/>
              <a:t>Each node is modeled by K attributes whose values lie in the interval [0, 1]. These attributes can change over time.</a:t>
            </a:r>
          </a:p>
          <a:p>
            <a:r>
              <a:rPr lang="en-US" dirty="0"/>
              <a:t> The latent vector z (t) n ∈ [0, 1]</a:t>
            </a:r>
            <a:r>
              <a:rPr lang="en-US" baseline="30000" dirty="0"/>
              <a:t>K</a:t>
            </a:r>
            <a:r>
              <a:rPr lang="en-US" dirty="0"/>
              <a:t> is used to denote the attributes for node n at time t</a:t>
            </a:r>
            <a:r>
              <a:rPr lang="en-IN" dirty="0"/>
              <a:t>.</a:t>
            </a:r>
          </a:p>
        </p:txBody>
      </p:sp>
    </p:spTree>
    <p:extLst>
      <p:ext uri="{BB962C8B-B14F-4D97-AF65-F5344CB8AC3E}">
        <p14:creationId xmlns:p14="http://schemas.microsoft.com/office/powerpoint/2010/main" val="139946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6B7-379D-6FAE-785F-448D8E2DF06B}"/>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7574184-291F-AF87-83B4-9EA9DF6B86B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8937465-2A7B-3827-78B5-8780FEB305E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CF1CCF1-A65E-A234-DA55-1320A07B654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4109A034-803A-2954-42F4-EC4A528D7C1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22958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6C99-4B93-398E-3DFB-3A15B76763D8}"/>
              </a:ext>
            </a:extLst>
          </p:cNvPr>
          <p:cNvSpPr>
            <a:spLocks noGrp="1"/>
          </p:cNvSpPr>
          <p:nvPr>
            <p:ph type="title"/>
          </p:nvPr>
        </p:nvSpPr>
        <p:spPr>
          <a:xfrm>
            <a:off x="3319272" y="1889625"/>
            <a:ext cx="5559552" cy="2514600"/>
          </a:xfrm>
        </p:spPr>
        <p:txBody>
          <a:bodyPr>
            <a:normAutofit fontScale="90000"/>
          </a:bodyPr>
          <a:lstStyle/>
          <a:p>
            <a:r>
              <a:rPr lang="en-IN" dirty="0"/>
              <a:t>Question Answering over Temporal Knowledge Graphs</a:t>
            </a:r>
          </a:p>
        </p:txBody>
      </p:sp>
    </p:spTree>
    <p:extLst>
      <p:ext uri="{BB962C8B-B14F-4D97-AF65-F5344CB8AC3E}">
        <p14:creationId xmlns:p14="http://schemas.microsoft.com/office/powerpoint/2010/main" val="239449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7367-4F72-8C48-97A8-AA3101F633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0B943-36B9-8CA4-E1AD-472E213801E4}"/>
              </a:ext>
            </a:extLst>
          </p:cNvPr>
          <p:cNvSpPr>
            <a:spLocks noGrp="1"/>
          </p:cNvSpPr>
          <p:nvPr>
            <p:ph idx="1"/>
          </p:nvPr>
        </p:nvSpPr>
        <p:spPr/>
        <p:txBody>
          <a:bodyPr/>
          <a:lstStyle/>
          <a:p>
            <a:r>
              <a:rPr lang="en-IN" dirty="0"/>
              <a:t>Video: https://underline.io/lecture/25744-question-answering-over-temporal-knowledge-graphs</a:t>
            </a:r>
          </a:p>
        </p:txBody>
      </p:sp>
      <p:sp>
        <p:nvSpPr>
          <p:cNvPr id="4" name="Date Placeholder 3">
            <a:extLst>
              <a:ext uri="{FF2B5EF4-FFF2-40B4-BE49-F238E27FC236}">
                <a16:creationId xmlns:a16="http://schemas.microsoft.com/office/drawing/2014/main" id="{33EB43D6-1399-4891-F0BD-5E35278FC66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D03A0C-D325-BB9C-CB41-6D8FF85C5C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07A0970-D05C-BFE7-CF20-0CAA02A0985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45</a:t>
            </a:fld>
            <a:endParaRPr lang="en-US" dirty="0">
              <a:solidFill>
                <a:prstClr val="black">
                  <a:tint val="75000"/>
                </a:prstClr>
              </a:solidFill>
            </a:endParaRPr>
          </a:p>
        </p:txBody>
      </p:sp>
    </p:spTree>
    <p:extLst>
      <p:ext uri="{BB962C8B-B14F-4D97-AF65-F5344CB8AC3E}">
        <p14:creationId xmlns:p14="http://schemas.microsoft.com/office/powerpoint/2010/main" val="88513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1668-A241-2BE5-DFD3-4511475B8FC5}"/>
              </a:ext>
            </a:extLst>
          </p:cNvPr>
          <p:cNvSpPr>
            <a:spLocks noGrp="1"/>
          </p:cNvSpPr>
          <p:nvPr>
            <p:ph type="title"/>
          </p:nvPr>
        </p:nvSpPr>
        <p:spPr/>
        <p:txBody>
          <a:bodyPr/>
          <a:lstStyle/>
          <a:p>
            <a:r>
              <a:rPr lang="en-IN" dirty="0"/>
              <a:t>Question Answering</a:t>
            </a:r>
          </a:p>
        </p:txBody>
      </p:sp>
      <p:sp>
        <p:nvSpPr>
          <p:cNvPr id="3" name="Content Placeholder 2">
            <a:extLst>
              <a:ext uri="{FF2B5EF4-FFF2-40B4-BE49-F238E27FC236}">
                <a16:creationId xmlns:a16="http://schemas.microsoft.com/office/drawing/2014/main" id="{0478FAA9-E9B6-B423-9DE2-52E0E082752A}"/>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D89323E-35D8-C6FB-2F81-BA1CCC73B2C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E496D2-50CB-C4A1-F240-68B8D151B8F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3A6CF34-8CD3-2E4F-C3F8-F8EF46DDCF7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46</a:t>
            </a:fld>
            <a:endParaRPr lang="en-US" dirty="0">
              <a:solidFill>
                <a:prstClr val="black">
                  <a:tint val="75000"/>
                </a:prstClr>
              </a:solidFill>
            </a:endParaRPr>
          </a:p>
        </p:txBody>
      </p:sp>
    </p:spTree>
    <p:extLst>
      <p:ext uri="{BB962C8B-B14F-4D97-AF65-F5344CB8AC3E}">
        <p14:creationId xmlns:p14="http://schemas.microsoft.com/office/powerpoint/2010/main" val="15277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9AA1-D76D-4E53-35C3-EDE03EEEA5CE}"/>
              </a:ext>
            </a:extLst>
          </p:cNvPr>
          <p:cNvSpPr>
            <a:spLocks noGrp="1"/>
          </p:cNvSpPr>
          <p:nvPr>
            <p:ph type="title"/>
          </p:nvPr>
        </p:nvSpPr>
        <p:spPr/>
        <p:txBody>
          <a:bodyPr/>
          <a:lstStyle/>
          <a:p>
            <a:r>
              <a:rPr lang="en-IN" dirty="0"/>
              <a:t>What?</a:t>
            </a:r>
          </a:p>
        </p:txBody>
      </p:sp>
      <p:sp>
        <p:nvSpPr>
          <p:cNvPr id="3" name="Date Placeholder 2">
            <a:extLst>
              <a:ext uri="{FF2B5EF4-FFF2-40B4-BE49-F238E27FC236}">
                <a16:creationId xmlns:a16="http://schemas.microsoft.com/office/drawing/2014/main" id="{05B68A3C-06CB-C098-2D1A-7CA8DD0C4D0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19D6875-8076-4430-2110-846DFDC19E2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409C733-2F31-D354-0B67-DE08CE30CD9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0A46173C-7636-D1CC-FCC9-1A90BDC3992B}"/>
              </a:ext>
            </a:extLst>
          </p:cNvPr>
          <p:cNvSpPr>
            <a:spLocks noGrp="1"/>
          </p:cNvSpPr>
          <p:nvPr>
            <p:ph idx="1"/>
          </p:nvPr>
        </p:nvSpPr>
        <p:spPr/>
        <p:txBody>
          <a:bodyPr/>
          <a:lstStyle/>
          <a:p>
            <a:r>
              <a:rPr lang="en-US" b="0" i="0" dirty="0">
                <a:effectLst/>
                <a:latin typeface="Source Sans Pro" panose="020B0604020202020204" pitchFamily="34" charset="0"/>
              </a:rPr>
              <a:t>QA models can retrieve the answer to a question from a given text, which is useful for searching for an answer in a document. </a:t>
            </a:r>
          </a:p>
          <a:p>
            <a:r>
              <a:rPr lang="en-US" b="0" i="0" dirty="0">
                <a:effectLst/>
                <a:latin typeface="Source Sans Pro" panose="020B0604020202020204" pitchFamily="34" charset="0"/>
              </a:rPr>
              <a:t>Some question answering models can generate answers without context.</a:t>
            </a:r>
            <a:endParaRPr lang="en-IN" dirty="0"/>
          </a:p>
        </p:txBody>
      </p:sp>
      <p:pic>
        <p:nvPicPr>
          <p:cNvPr id="8" name="Picture 7">
            <a:extLst>
              <a:ext uri="{FF2B5EF4-FFF2-40B4-BE49-F238E27FC236}">
                <a16:creationId xmlns:a16="http://schemas.microsoft.com/office/drawing/2014/main" id="{D99512AF-CCB7-B257-B582-EFBE273778F2}"/>
              </a:ext>
            </a:extLst>
          </p:cNvPr>
          <p:cNvPicPr>
            <a:picLocks noChangeAspect="1"/>
          </p:cNvPicPr>
          <p:nvPr/>
        </p:nvPicPr>
        <p:blipFill>
          <a:blip r:embed="rId2"/>
          <a:stretch>
            <a:fillRect/>
          </a:stretch>
        </p:blipFill>
        <p:spPr>
          <a:xfrm>
            <a:off x="1657350" y="3175801"/>
            <a:ext cx="8877300" cy="3257550"/>
          </a:xfrm>
          <a:prstGeom prst="rect">
            <a:avLst/>
          </a:prstGeom>
        </p:spPr>
      </p:pic>
    </p:spTree>
    <p:extLst>
      <p:ext uri="{BB962C8B-B14F-4D97-AF65-F5344CB8AC3E}">
        <p14:creationId xmlns:p14="http://schemas.microsoft.com/office/powerpoint/2010/main" val="238866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B50F-BC90-2FF8-2B54-A8DF3ED46444}"/>
              </a:ext>
            </a:extLst>
          </p:cNvPr>
          <p:cNvSpPr>
            <a:spLocks noGrp="1"/>
          </p:cNvSpPr>
          <p:nvPr>
            <p:ph type="title"/>
          </p:nvPr>
        </p:nvSpPr>
        <p:spPr/>
        <p:txBody>
          <a:bodyPr/>
          <a:lstStyle/>
          <a:p>
            <a:r>
              <a:rPr lang="en-US" b="1" i="0" dirty="0">
                <a:effectLst/>
                <a:latin typeface="Source Sans Pro" panose="020B0503030403020204" pitchFamily="34" charset="0"/>
              </a:rPr>
              <a:t>Task Variants</a:t>
            </a:r>
            <a:endParaRPr lang="en-IN" dirty="0"/>
          </a:p>
        </p:txBody>
      </p:sp>
      <p:sp>
        <p:nvSpPr>
          <p:cNvPr id="3" name="Date Placeholder 2">
            <a:extLst>
              <a:ext uri="{FF2B5EF4-FFF2-40B4-BE49-F238E27FC236}">
                <a16:creationId xmlns:a16="http://schemas.microsoft.com/office/drawing/2014/main" id="{2822D843-FA0C-6693-E75C-FE8CE3D61E4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2FC0A55-4A0D-89D6-13DC-0B22E57B6C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6FE2419-7B60-84D9-5D30-5F6A302F4F4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66B26C4-3293-334D-B844-60A0C957D065}"/>
              </a:ext>
            </a:extLst>
          </p:cNvPr>
          <p:cNvSpPr>
            <a:spLocks noGrp="1"/>
          </p:cNvSpPr>
          <p:nvPr>
            <p:ph idx="1"/>
          </p:nvPr>
        </p:nvSpPr>
        <p:spPr/>
        <p:txBody>
          <a:bodyPr>
            <a:normAutofit fontScale="92500" lnSpcReduction="10000"/>
          </a:bodyPr>
          <a:lstStyle/>
          <a:p>
            <a:pPr algn="l"/>
            <a:r>
              <a:rPr lang="en-US" b="0" i="0" dirty="0">
                <a:solidFill>
                  <a:srgbClr val="52525B"/>
                </a:solidFill>
                <a:effectLst/>
                <a:latin typeface="Source Sans Pro" panose="020B0503030403020204" pitchFamily="34" charset="0"/>
              </a:rPr>
              <a:t>There are different QA variants based on the inputs and outputs:</a:t>
            </a:r>
          </a:p>
          <a:p>
            <a:pPr lvl="1"/>
            <a:r>
              <a:rPr lang="en-US" b="1" i="0" dirty="0">
                <a:solidFill>
                  <a:srgbClr val="52525B"/>
                </a:solidFill>
                <a:effectLst/>
                <a:latin typeface="Source Sans Pro" panose="020B0503030403020204" pitchFamily="34" charset="0"/>
              </a:rPr>
              <a:t>Extractive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extracts</a:t>
            </a:r>
            <a:r>
              <a:rPr lang="en-US" b="0" i="0" dirty="0">
                <a:solidFill>
                  <a:srgbClr val="52525B"/>
                </a:solidFill>
                <a:effectLst/>
                <a:latin typeface="Source Sans Pro" panose="020B0503030403020204" pitchFamily="34" charset="0"/>
              </a:rPr>
              <a:t> the answer from a context. The context here could be a provided text, a table or even HTML! This is usually solved with BERT-like models.</a:t>
            </a:r>
          </a:p>
          <a:p>
            <a:pPr lvl="1"/>
            <a:r>
              <a:rPr lang="en-US" b="1" i="0" dirty="0">
                <a:solidFill>
                  <a:srgbClr val="52525B"/>
                </a:solidFill>
                <a:effectLst/>
                <a:latin typeface="Source Sans Pro" panose="020B0503030403020204" pitchFamily="34" charset="0"/>
              </a:rPr>
              <a:t>Open Generative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generates</a:t>
            </a:r>
            <a:r>
              <a:rPr lang="en-US" b="0" i="0" dirty="0">
                <a:solidFill>
                  <a:srgbClr val="52525B"/>
                </a:solidFill>
                <a:effectLst/>
                <a:latin typeface="Source Sans Pro" panose="020B0503030403020204" pitchFamily="34" charset="0"/>
              </a:rPr>
              <a:t> free text directly based on the context. You can learn more about the Text Generation task in </a:t>
            </a:r>
            <a:r>
              <a:rPr lang="en-US" b="0" i="0" u="sng" dirty="0">
                <a:solidFill>
                  <a:srgbClr val="111827"/>
                </a:solidFill>
                <a:effectLst/>
                <a:latin typeface="Source Sans Pro" panose="020B0503030403020204" pitchFamily="34" charset="0"/>
                <a:hlinkClick r:id="rId2"/>
              </a:rPr>
              <a:t>its page</a:t>
            </a:r>
            <a:r>
              <a:rPr lang="en-US" b="0" i="0" dirty="0">
                <a:solidFill>
                  <a:srgbClr val="52525B"/>
                </a:solidFill>
                <a:effectLst/>
                <a:latin typeface="Source Sans Pro" panose="020B0503030403020204" pitchFamily="34" charset="0"/>
              </a:rPr>
              <a:t>.</a:t>
            </a:r>
          </a:p>
          <a:p>
            <a:pPr lvl="1"/>
            <a:r>
              <a:rPr lang="en-US" b="1" i="0" dirty="0">
                <a:solidFill>
                  <a:srgbClr val="52525B"/>
                </a:solidFill>
                <a:effectLst/>
                <a:latin typeface="Source Sans Pro" panose="020B0503030403020204" pitchFamily="34" charset="0"/>
              </a:rPr>
              <a:t>Closed Generative QA:</a:t>
            </a:r>
            <a:r>
              <a:rPr lang="en-US" b="0" i="0" dirty="0">
                <a:solidFill>
                  <a:srgbClr val="52525B"/>
                </a:solidFill>
                <a:effectLst/>
                <a:latin typeface="Source Sans Pro" panose="020B0503030403020204" pitchFamily="34" charset="0"/>
              </a:rPr>
              <a:t> In this case, no context is provided. The answer is completely generated by a model.</a:t>
            </a:r>
          </a:p>
          <a:p>
            <a:pPr algn="l"/>
            <a:r>
              <a:rPr lang="en-US" b="0" i="0" dirty="0">
                <a:solidFill>
                  <a:srgbClr val="52525B"/>
                </a:solidFill>
                <a:effectLst/>
                <a:latin typeface="Source Sans Pro" panose="020B0503030403020204" pitchFamily="34" charset="0"/>
              </a:rPr>
              <a:t>The schema above illustrates extractive, open book QA. The model takes a context and the question and extracts the answer from the given context.</a:t>
            </a:r>
          </a:p>
          <a:p>
            <a:pPr algn="l"/>
            <a:r>
              <a:rPr lang="en-US" b="0" i="0" dirty="0">
                <a:solidFill>
                  <a:srgbClr val="52525B"/>
                </a:solidFill>
                <a:effectLst/>
                <a:latin typeface="Source Sans Pro" panose="020B0503030403020204" pitchFamily="34" charset="0"/>
              </a:rPr>
              <a:t>You can also differentiate QA models depending on whether they are open-domain or closed-domain. </a:t>
            </a:r>
            <a:r>
              <a:rPr lang="en-US" b="1" i="0" dirty="0">
                <a:solidFill>
                  <a:srgbClr val="52525B"/>
                </a:solidFill>
                <a:effectLst/>
                <a:latin typeface="Source Sans Pro" panose="020B0503030403020204" pitchFamily="34" charset="0"/>
              </a:rPr>
              <a:t>Open-domain models </a:t>
            </a:r>
            <a:r>
              <a:rPr lang="en-US" b="0" i="0" dirty="0">
                <a:solidFill>
                  <a:srgbClr val="52525B"/>
                </a:solidFill>
                <a:effectLst/>
                <a:latin typeface="Source Sans Pro" panose="020B0503030403020204" pitchFamily="34" charset="0"/>
              </a:rPr>
              <a:t>are not restricted to a specific domain, while </a:t>
            </a:r>
            <a:r>
              <a:rPr lang="en-US" b="1" i="0" dirty="0">
                <a:solidFill>
                  <a:srgbClr val="52525B"/>
                </a:solidFill>
                <a:effectLst/>
                <a:latin typeface="Source Sans Pro" panose="020B0503030403020204" pitchFamily="34" charset="0"/>
              </a:rPr>
              <a:t>closed-domain models </a:t>
            </a:r>
            <a:r>
              <a:rPr lang="en-US" b="0" i="0" dirty="0">
                <a:solidFill>
                  <a:srgbClr val="52525B"/>
                </a:solidFill>
                <a:effectLst/>
                <a:latin typeface="Source Sans Pro" panose="020B0503030403020204" pitchFamily="34" charset="0"/>
              </a:rPr>
              <a:t>are restricted to a specific domain (e.g. legal, medical documents).</a:t>
            </a:r>
          </a:p>
          <a:p>
            <a:endParaRPr lang="en-IN" dirty="0"/>
          </a:p>
        </p:txBody>
      </p:sp>
    </p:spTree>
    <p:extLst>
      <p:ext uri="{BB962C8B-B14F-4D97-AF65-F5344CB8AC3E}">
        <p14:creationId xmlns:p14="http://schemas.microsoft.com/office/powerpoint/2010/main" val="366976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758-F51D-F755-185F-B37BDAFB26C6}"/>
              </a:ext>
            </a:extLst>
          </p:cNvPr>
          <p:cNvSpPr>
            <a:spLocks noGrp="1"/>
          </p:cNvSpPr>
          <p:nvPr>
            <p:ph type="title"/>
          </p:nvPr>
        </p:nvSpPr>
        <p:spPr/>
        <p:txBody>
          <a:bodyPr/>
          <a:lstStyle/>
          <a:p>
            <a:r>
              <a:rPr lang="en-IN" dirty="0"/>
              <a:t>GNN for NLP</a:t>
            </a:r>
          </a:p>
        </p:txBody>
      </p:sp>
      <p:sp>
        <p:nvSpPr>
          <p:cNvPr id="3" name="Text Placeholder 2">
            <a:extLst>
              <a:ext uri="{FF2B5EF4-FFF2-40B4-BE49-F238E27FC236}">
                <a16:creationId xmlns:a16="http://schemas.microsoft.com/office/drawing/2014/main" id="{16F05C65-DF0E-A35D-424C-6C47F7959F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5590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that represent </a:t>
            </a:r>
            <a:r>
              <a:rPr lang="en-US" dirty="0">
                <a:highlight>
                  <a:srgbClr val="FFFF00"/>
                </a:highlight>
              </a:rPr>
              <a:t>structural relations </a:t>
            </a:r>
            <a:r>
              <a:rPr lang="en-US" dirty="0"/>
              <a:t>between entities have become an increasingly popular research direction toward cognition and human-level intelligence.</a:t>
            </a:r>
          </a:p>
          <a:p>
            <a:r>
              <a:rPr lang="en-US" dirty="0"/>
              <a:t>Contents:</a:t>
            </a:r>
          </a:p>
          <a:p>
            <a:pPr marL="971550" lvl="1" indent="-514350">
              <a:buFont typeface="+mj-lt"/>
              <a:buAutoNum type="arabicPeriod"/>
            </a:pPr>
            <a:r>
              <a:rPr lang="en-US" dirty="0"/>
              <a:t>KG representation learning</a:t>
            </a:r>
          </a:p>
          <a:p>
            <a:pPr marL="971550" lvl="1" indent="-514350">
              <a:buFont typeface="+mj-lt"/>
              <a:buAutoNum type="arabicPeriod"/>
            </a:pPr>
            <a:r>
              <a:rPr lang="en-US" dirty="0"/>
              <a:t>Knowledge acquisition and completion</a:t>
            </a:r>
          </a:p>
          <a:p>
            <a:pPr marL="971550" lvl="1" indent="-514350">
              <a:buFont typeface="+mj-lt"/>
              <a:buAutoNum type="arabicPeriod"/>
            </a:pPr>
            <a:r>
              <a:rPr lang="en-US" dirty="0"/>
              <a:t>Temporal KG</a:t>
            </a:r>
          </a:p>
          <a:p>
            <a:pPr marL="971550" lvl="1" indent="-514350">
              <a:buFont typeface="+mj-lt"/>
              <a:buAutoNum type="arabicPeriod"/>
            </a:pPr>
            <a:r>
              <a:rPr lang="en-US" dirty="0"/>
              <a:t>Knowledge-aware applications</a:t>
            </a:r>
          </a:p>
          <a:p>
            <a:pPr marL="971550" lvl="1" indent="-514350">
              <a:buFont typeface="+mj-lt"/>
              <a:buAutoNum type="arabicPeriod"/>
            </a:pPr>
            <a:r>
              <a:rPr lang="en-US" dirty="0"/>
              <a:t>Summarize recent breakthroughs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2404697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8D18-82CC-5C52-6EE0-AF95C74903A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E8A3AA4-A169-06B5-822E-323D4B731DDD}"/>
              </a:ext>
            </a:extLst>
          </p:cNvPr>
          <p:cNvSpPr>
            <a:spLocks noGrp="1"/>
          </p:cNvSpPr>
          <p:nvPr>
            <p:ph idx="1"/>
          </p:nvPr>
        </p:nvSpPr>
        <p:spPr/>
        <p:txBody>
          <a:bodyPr/>
          <a:lstStyle/>
          <a:p>
            <a:r>
              <a:rPr lang="en-US" dirty="0"/>
              <a:t>Although text inputs are typically represented as a sequence of tokens, there is a </a:t>
            </a:r>
            <a:r>
              <a:rPr lang="en-US" dirty="0">
                <a:highlight>
                  <a:srgbClr val="FFFF00"/>
                </a:highlight>
              </a:rPr>
              <a:t>rich variety of NLP problems that can be best expressed with a graph structure</a:t>
            </a:r>
            <a:r>
              <a:rPr lang="en-US" dirty="0"/>
              <a:t>.</a:t>
            </a:r>
          </a:p>
          <a:p>
            <a:r>
              <a:rPr lang="en-US" dirty="0"/>
              <a:t>Contents:</a:t>
            </a:r>
          </a:p>
          <a:p>
            <a:pPr marL="914400" lvl="1" indent="-457200">
              <a:buFont typeface="+mj-lt"/>
              <a:buAutoNum type="arabicPeriod"/>
            </a:pPr>
            <a:r>
              <a:rPr lang="en-US" dirty="0"/>
              <a:t>Graph Construction</a:t>
            </a:r>
          </a:p>
          <a:p>
            <a:pPr marL="914400" lvl="1" indent="-457200">
              <a:buFont typeface="+mj-lt"/>
              <a:buAutoNum type="arabicPeriod"/>
            </a:pPr>
            <a:r>
              <a:rPr lang="en-US" dirty="0"/>
              <a:t>Graph Representation Learning</a:t>
            </a:r>
          </a:p>
          <a:p>
            <a:pPr marL="914400" lvl="1" indent="-457200">
              <a:buFont typeface="+mj-lt"/>
              <a:buAutoNum type="arabicPeriod"/>
            </a:pPr>
            <a:r>
              <a:rPr lang="en-US" dirty="0"/>
              <a:t>Graph based Encoder-Decoder models</a:t>
            </a:r>
          </a:p>
          <a:p>
            <a:pPr marL="914400" lvl="1" indent="-457200">
              <a:buFont typeface="+mj-lt"/>
              <a:buAutoNum type="arabicPeriod"/>
            </a:pPr>
            <a:r>
              <a:rPr lang="en-US" dirty="0"/>
              <a:t>Applications</a:t>
            </a:r>
            <a:endParaRPr lang="en-IN" dirty="0"/>
          </a:p>
        </p:txBody>
      </p:sp>
      <p:sp>
        <p:nvSpPr>
          <p:cNvPr id="4" name="Date Placeholder 3">
            <a:extLst>
              <a:ext uri="{FF2B5EF4-FFF2-40B4-BE49-F238E27FC236}">
                <a16:creationId xmlns:a16="http://schemas.microsoft.com/office/drawing/2014/main" id="{A663E4AD-FFB0-B9DF-BCB9-750F7791AFF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04B187A-CA2D-2ED9-13C1-DD9065B36B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44D4D0F-0DE6-4822-FABD-424372E3AB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50</a:t>
            </a:fld>
            <a:endParaRPr lang="en-US" dirty="0">
              <a:solidFill>
                <a:prstClr val="black">
                  <a:tint val="75000"/>
                </a:prstClr>
              </a:solidFill>
            </a:endParaRPr>
          </a:p>
        </p:txBody>
      </p:sp>
    </p:spTree>
    <p:extLst>
      <p:ext uri="{BB962C8B-B14F-4D97-AF65-F5344CB8AC3E}">
        <p14:creationId xmlns:p14="http://schemas.microsoft.com/office/powerpoint/2010/main" val="129384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1F5F-EF67-499C-8E49-EF17F62A8B0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3E43A78-7879-1322-1577-9266914AF0AE}"/>
              </a:ext>
            </a:extLst>
          </p:cNvPr>
          <p:cNvSpPr>
            <a:spLocks noGrp="1"/>
          </p:cNvSpPr>
          <p:nvPr>
            <p:ph idx="1"/>
          </p:nvPr>
        </p:nvSpPr>
        <p:spPr/>
        <p:txBody>
          <a:bodyPr>
            <a:normAutofit/>
          </a:bodyPr>
          <a:lstStyle/>
          <a:p>
            <a:r>
              <a:rPr lang="en-IN" dirty="0"/>
              <a:t>Conventionally, </a:t>
            </a:r>
            <a:r>
              <a:rPr lang="en-US" dirty="0"/>
              <a:t>text sequences are considered as a </a:t>
            </a:r>
            <a:r>
              <a:rPr lang="en-US" dirty="0">
                <a:highlight>
                  <a:srgbClr val="FFFF00"/>
                </a:highlight>
              </a:rPr>
              <a:t>bag of tokens</a:t>
            </a:r>
            <a:r>
              <a:rPr lang="en-US" dirty="0"/>
              <a:t> such as </a:t>
            </a:r>
            <a:r>
              <a:rPr lang="en-US" dirty="0" err="1"/>
              <a:t>BoW</a:t>
            </a:r>
            <a:r>
              <a:rPr lang="en-US" dirty="0"/>
              <a:t> and TF-IDF in NLP tasks.</a:t>
            </a:r>
          </a:p>
          <a:p>
            <a:r>
              <a:rPr lang="en-IN" b="1" dirty="0"/>
              <a:t>Word Embeddings techniques </a:t>
            </a:r>
            <a:r>
              <a:rPr lang="en-IN" dirty="0"/>
              <a:t>(</a:t>
            </a:r>
            <a:r>
              <a:rPr lang="en-IN" dirty="0" err="1"/>
              <a:t>Mikolov</a:t>
            </a:r>
            <a:r>
              <a:rPr lang="en-IN" dirty="0"/>
              <a:t> et al., 2013; Pennington et al., 2014): sentences are typically represented as a </a:t>
            </a:r>
            <a:r>
              <a:rPr lang="en-IN" dirty="0">
                <a:highlight>
                  <a:srgbClr val="FFFF00"/>
                </a:highlight>
              </a:rPr>
              <a:t>sequence of tokens </a:t>
            </a:r>
            <a:r>
              <a:rPr lang="en-IN" dirty="0"/>
              <a:t>in NLP tasks. </a:t>
            </a:r>
          </a:p>
          <a:p>
            <a:r>
              <a:rPr lang="en-IN" dirty="0"/>
              <a:t>Hence, popular deep learning techniques such as RNNs (Schuster and </a:t>
            </a:r>
            <a:r>
              <a:rPr lang="en-IN" dirty="0" err="1"/>
              <a:t>Paliwal</a:t>
            </a:r>
            <a:r>
              <a:rPr lang="en-IN" dirty="0"/>
              <a:t>, 1997) and CNNs (</a:t>
            </a:r>
            <a:r>
              <a:rPr lang="en-IN" dirty="0" err="1"/>
              <a:t>Krizhevsky</a:t>
            </a:r>
            <a:r>
              <a:rPr lang="en-IN" dirty="0"/>
              <a:t> et al., 2012) have been widely applied for </a:t>
            </a:r>
            <a:r>
              <a:rPr lang="en-IN" dirty="0" err="1"/>
              <a:t>modeling</a:t>
            </a:r>
            <a:r>
              <a:rPr lang="en-IN" dirty="0"/>
              <a:t> text sequence.</a:t>
            </a:r>
          </a:p>
        </p:txBody>
      </p:sp>
      <p:sp>
        <p:nvSpPr>
          <p:cNvPr id="4" name="Date Placeholder 3">
            <a:extLst>
              <a:ext uri="{FF2B5EF4-FFF2-40B4-BE49-F238E27FC236}">
                <a16:creationId xmlns:a16="http://schemas.microsoft.com/office/drawing/2014/main" id="{1721AA8B-9C57-0CA9-CF15-7D3BFA91716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5989159-21F0-5698-FBEA-7C80B1DE46E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33E3FE3-FFCD-7DD5-0187-6077B27D64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51</a:t>
            </a:fld>
            <a:endParaRPr lang="en-US" dirty="0">
              <a:solidFill>
                <a:prstClr val="black">
                  <a:tint val="75000"/>
                </a:prstClr>
              </a:solidFill>
            </a:endParaRPr>
          </a:p>
        </p:txBody>
      </p:sp>
    </p:spTree>
    <p:extLst>
      <p:ext uri="{BB962C8B-B14F-4D97-AF65-F5344CB8AC3E}">
        <p14:creationId xmlns:p14="http://schemas.microsoft.com/office/powerpoint/2010/main" val="125480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7568-B3DB-5A66-A05F-98BCF4193DE2}"/>
              </a:ext>
            </a:extLst>
          </p:cNvPr>
          <p:cNvSpPr>
            <a:spLocks noGrp="1"/>
          </p:cNvSpPr>
          <p:nvPr>
            <p:ph type="title"/>
          </p:nvPr>
        </p:nvSpPr>
        <p:spPr/>
        <p:txBody>
          <a:bodyPr/>
          <a:lstStyle/>
          <a:p>
            <a:r>
              <a:rPr lang="en-IN" dirty="0"/>
              <a:t>CS 244w</a:t>
            </a:r>
          </a:p>
        </p:txBody>
      </p:sp>
      <p:sp>
        <p:nvSpPr>
          <p:cNvPr id="3" name="Content Placeholder 2">
            <a:extLst>
              <a:ext uri="{FF2B5EF4-FFF2-40B4-BE49-F238E27FC236}">
                <a16:creationId xmlns:a16="http://schemas.microsoft.com/office/drawing/2014/main" id="{9076842D-EAA3-6FFB-4725-DB797C40CDC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D862FD5-88E1-2689-9B9D-1DAC8A30DD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C087AEC-D7BE-377B-D9A1-9D3FCA2F9A1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2B0236A-304B-D55D-C7DD-8D08A0524DE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52</a:t>
            </a:fld>
            <a:endParaRPr lang="en-US" dirty="0">
              <a:solidFill>
                <a:prstClr val="black">
                  <a:tint val="75000"/>
                </a:prstClr>
              </a:solidFill>
            </a:endParaRPr>
          </a:p>
        </p:txBody>
      </p:sp>
    </p:spTree>
    <p:extLst>
      <p:ext uri="{BB962C8B-B14F-4D97-AF65-F5344CB8AC3E}">
        <p14:creationId xmlns:p14="http://schemas.microsoft.com/office/powerpoint/2010/main" val="220094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C9A5-A766-C973-4C86-64DFCA22E109}"/>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107A572-FEBD-4321-2DC3-0A0C0F9AA12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6B8A733-CAA9-AA47-0D9A-01ECBC5D882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1DBC45E-5C2A-521B-378D-30EF1B73EEF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DD4C65C-6682-02BD-50B5-680DC8A52C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642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TransE</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IN" dirty="0"/>
              <a:t>Translating Embeddings for </a:t>
            </a:r>
            <a:r>
              <a:rPr lang="en-IN" dirty="0" err="1"/>
              <a:t>Modeling</a:t>
            </a:r>
            <a:r>
              <a:rPr lang="en-IN" dirty="0"/>
              <a:t> Multi-relational Data</a:t>
            </a:r>
          </a:p>
        </p:txBody>
      </p:sp>
    </p:spTree>
    <p:extLst>
      <p:ext uri="{BB962C8B-B14F-4D97-AF65-F5344CB8AC3E}">
        <p14:creationId xmlns:p14="http://schemas.microsoft.com/office/powerpoint/2010/main" val="1229950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B7B7-0D41-4925-E2E2-8387C2A6411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C7F3CEC4-09BE-27F0-BCB6-049881B7CC87}"/>
              </a:ext>
            </a:extLst>
          </p:cNvPr>
          <p:cNvSpPr>
            <a:spLocks noGrp="1"/>
          </p:cNvSpPr>
          <p:nvPr>
            <p:ph idx="1"/>
          </p:nvPr>
        </p:nvSpPr>
        <p:spPr/>
        <p:txBody>
          <a:bodyPr/>
          <a:lstStyle/>
          <a:p>
            <a:r>
              <a:rPr lang="en-US" dirty="0" err="1"/>
              <a:t>TransE</a:t>
            </a:r>
            <a:r>
              <a:rPr lang="en-US" dirty="0"/>
              <a:t>: </a:t>
            </a:r>
            <a:r>
              <a:rPr lang="en-US" dirty="0">
                <a:highlight>
                  <a:srgbClr val="FFFF00"/>
                </a:highlight>
              </a:rPr>
              <a:t>models</a:t>
            </a:r>
            <a:r>
              <a:rPr lang="en-US" dirty="0"/>
              <a:t> </a:t>
            </a:r>
            <a:r>
              <a:rPr lang="en-US" dirty="0">
                <a:highlight>
                  <a:srgbClr val="FFFF00"/>
                </a:highlight>
              </a:rPr>
              <a:t>relationships</a:t>
            </a:r>
            <a:r>
              <a:rPr lang="en-US" dirty="0"/>
              <a:t> by </a:t>
            </a:r>
            <a:r>
              <a:rPr lang="en-US" dirty="0">
                <a:highlight>
                  <a:srgbClr val="FFFF00"/>
                </a:highlight>
              </a:rPr>
              <a:t>interpreting them</a:t>
            </a:r>
            <a:r>
              <a:rPr lang="en-US" dirty="0"/>
              <a:t> as </a:t>
            </a:r>
            <a:r>
              <a:rPr lang="en-US" dirty="0">
                <a:highlight>
                  <a:srgbClr val="FFFF00"/>
                </a:highlight>
              </a:rPr>
              <a:t>translations</a:t>
            </a:r>
            <a:r>
              <a:rPr lang="en-US" dirty="0"/>
              <a:t> operating on the low-dimensional </a:t>
            </a:r>
            <a:r>
              <a:rPr lang="en-US" dirty="0">
                <a:highlight>
                  <a:srgbClr val="FFFF00"/>
                </a:highlight>
              </a:rPr>
              <a:t>embeddings of the entities</a:t>
            </a:r>
            <a:r>
              <a:rPr lang="en-US" dirty="0"/>
              <a:t>.</a:t>
            </a:r>
            <a:endParaRPr lang="en-IN" dirty="0"/>
          </a:p>
        </p:txBody>
      </p:sp>
      <p:sp>
        <p:nvSpPr>
          <p:cNvPr id="4" name="Date Placeholder 3">
            <a:extLst>
              <a:ext uri="{FF2B5EF4-FFF2-40B4-BE49-F238E27FC236}">
                <a16:creationId xmlns:a16="http://schemas.microsoft.com/office/drawing/2014/main" id="{A126CA3F-8AEB-4180-A1A9-BAACAF3A474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BC22489-83A7-AEA3-93AF-65FC565FD36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BFBF7E2-2C75-ABFC-BB28-906495F3403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55</a:t>
            </a:fld>
            <a:endParaRPr lang="en-US" dirty="0">
              <a:solidFill>
                <a:prstClr val="black">
                  <a:tint val="75000"/>
                </a:prstClr>
              </a:solidFill>
            </a:endParaRPr>
          </a:p>
        </p:txBody>
      </p:sp>
    </p:spTree>
    <p:extLst>
      <p:ext uri="{BB962C8B-B14F-4D97-AF65-F5344CB8AC3E}">
        <p14:creationId xmlns:p14="http://schemas.microsoft.com/office/powerpoint/2010/main" val="2724851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TransH</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Knowledge Graph Embedding by Translating on Hyperplanes</a:t>
            </a:r>
            <a:endParaRPr lang="en-IN" dirty="0"/>
          </a:p>
        </p:txBody>
      </p:sp>
    </p:spTree>
    <p:extLst>
      <p:ext uri="{BB962C8B-B14F-4D97-AF65-F5344CB8AC3E}">
        <p14:creationId xmlns:p14="http://schemas.microsoft.com/office/powerpoint/2010/main" val="286929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5391-19BC-C053-0A38-A7B635A2A9E4}"/>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96B12BE-1957-6F96-2393-3ED6843EC18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F2069D9-1FB8-3AF7-5AD3-F59F3728FD9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889C8A2-6C5A-8486-1A2B-FC9DD66BBEC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B05137D-4C5F-5DF7-EEA8-1D373AF6245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83268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TransR</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Learning Entity and Relation Embeddings for Knowledge Graph Completion</a:t>
            </a:r>
            <a:endParaRPr lang="en-IN" dirty="0"/>
          </a:p>
        </p:txBody>
      </p:sp>
    </p:spTree>
    <p:extLst>
      <p:ext uri="{BB962C8B-B14F-4D97-AF65-F5344CB8AC3E}">
        <p14:creationId xmlns:p14="http://schemas.microsoft.com/office/powerpoint/2010/main" val="2508474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56F6-8442-DBE7-DA91-103B275B93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725270-CA62-8671-2FD3-0C3D64DBF67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BE5BA5B-760E-308C-4EF9-EA54F00679CD}"/>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C4C049D-CFE4-3369-96DB-BEF48FF2E5D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3947CFD-98EB-9E1A-2B9B-F555640FDC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59</a:t>
            </a:fld>
            <a:endParaRPr lang="en-US" dirty="0">
              <a:solidFill>
                <a:prstClr val="black">
                  <a:tint val="75000"/>
                </a:prstClr>
              </a:solidFill>
            </a:endParaRPr>
          </a:p>
        </p:txBody>
      </p:sp>
    </p:spTree>
    <p:extLst>
      <p:ext uri="{BB962C8B-B14F-4D97-AF65-F5344CB8AC3E}">
        <p14:creationId xmlns:p14="http://schemas.microsoft.com/office/powerpoint/2010/main" val="98731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is a </a:t>
            </a:r>
            <a:r>
              <a:rPr lang="en-US" dirty="0">
                <a:highlight>
                  <a:srgbClr val="FFFF00"/>
                </a:highlight>
              </a:rPr>
              <a:t>structured representation of facts</a:t>
            </a:r>
            <a:r>
              <a:rPr lang="en-US" dirty="0"/>
              <a:t>, consisting of entities, relationships, and semantic descriptions. </a:t>
            </a:r>
          </a:p>
          <a:p>
            <a:r>
              <a:rPr lang="en-US" dirty="0"/>
              <a:t>Entities can be real-world objects and abstract concepts, relationships represent the relation between entities, and semantic descriptions of entities, and their </a:t>
            </a:r>
            <a:r>
              <a:rPr lang="en-US" dirty="0">
                <a:highlight>
                  <a:srgbClr val="FFFF00"/>
                </a:highlight>
              </a:rPr>
              <a:t>relationships contain types and properties with a well-defined meaning.</a:t>
            </a:r>
          </a:p>
          <a:p>
            <a:r>
              <a:rPr lang="en-US" dirty="0">
                <a:highlight>
                  <a:srgbClr val="FFFF00"/>
                </a:highlight>
              </a:rPr>
              <a:t>Property graphs or attributed graphs </a:t>
            </a:r>
            <a:r>
              <a:rPr lang="en-US" dirty="0"/>
              <a:t>are widely used, in which nodes and relations have properties or attributes.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2858417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613-D33F-433A-FC1E-541A3EF7DF51}"/>
              </a:ext>
            </a:extLst>
          </p:cNvPr>
          <p:cNvSpPr>
            <a:spLocks noGrp="1"/>
          </p:cNvSpPr>
          <p:nvPr>
            <p:ph type="title"/>
          </p:nvPr>
        </p:nvSpPr>
        <p:spPr/>
        <p:txBody>
          <a:bodyPr/>
          <a:lstStyle/>
          <a:p>
            <a:r>
              <a:rPr lang="en-IN" dirty="0"/>
              <a:t>Pickle</a:t>
            </a:r>
          </a:p>
        </p:txBody>
      </p:sp>
      <p:sp>
        <p:nvSpPr>
          <p:cNvPr id="3" name="Content Placeholder 2">
            <a:extLst>
              <a:ext uri="{FF2B5EF4-FFF2-40B4-BE49-F238E27FC236}">
                <a16:creationId xmlns:a16="http://schemas.microsoft.com/office/drawing/2014/main" id="{3A94044D-3F2B-AE90-83AB-0A60BEB3EB9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2A201FFB-9F33-4BD1-26E6-DDCE0B1693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8270211-6B51-4E65-86D6-2D2B76F71D1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FFE6984-CB01-15E3-89E3-35A6B504D47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60</a:t>
            </a:fld>
            <a:endParaRPr lang="en-US" dirty="0">
              <a:solidFill>
                <a:prstClr val="black">
                  <a:tint val="75000"/>
                </a:prstClr>
              </a:solidFill>
            </a:endParaRPr>
          </a:p>
        </p:txBody>
      </p:sp>
    </p:spTree>
    <p:extLst>
      <p:ext uri="{BB962C8B-B14F-4D97-AF65-F5344CB8AC3E}">
        <p14:creationId xmlns:p14="http://schemas.microsoft.com/office/powerpoint/2010/main" val="2900496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BD5A-8FC9-6F33-7A10-F095C891EDB8}"/>
              </a:ext>
            </a:extLst>
          </p:cNvPr>
          <p:cNvSpPr>
            <a:spLocks noGrp="1"/>
          </p:cNvSpPr>
          <p:nvPr>
            <p:ph type="title"/>
          </p:nvPr>
        </p:nvSpPr>
        <p:spPr/>
        <p:txBody>
          <a:bodyPr/>
          <a:lstStyle/>
          <a:p>
            <a:r>
              <a:rPr lang="en-US" b="1" i="0" dirty="0">
                <a:solidFill>
                  <a:srgbClr val="0A0A0A"/>
                </a:solidFill>
                <a:effectLst/>
                <a:latin typeface="system-ui"/>
              </a:rPr>
              <a:t>.</a:t>
            </a:r>
            <a:r>
              <a:rPr lang="en-US" b="1" i="0" dirty="0" err="1">
                <a:solidFill>
                  <a:srgbClr val="0A0A0A"/>
                </a:solidFill>
                <a:effectLst/>
                <a:latin typeface="system-ui"/>
              </a:rPr>
              <a:t>pkl</a:t>
            </a:r>
            <a:r>
              <a:rPr lang="en-US" b="1" i="0" dirty="0">
                <a:solidFill>
                  <a:srgbClr val="0A0A0A"/>
                </a:solidFill>
                <a:effectLst/>
                <a:latin typeface="system-ui"/>
              </a:rPr>
              <a:t> file</a:t>
            </a:r>
            <a:endParaRPr lang="en-IN" dirty="0"/>
          </a:p>
        </p:txBody>
      </p:sp>
      <p:sp>
        <p:nvSpPr>
          <p:cNvPr id="3" name="Date Placeholder 2">
            <a:extLst>
              <a:ext uri="{FF2B5EF4-FFF2-40B4-BE49-F238E27FC236}">
                <a16:creationId xmlns:a16="http://schemas.microsoft.com/office/drawing/2014/main" id="{A7597364-7C35-4465-1999-C4E1DB2248A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140DAB0-1F5C-8736-9990-757BA6113DE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2D884E6-563E-5CEE-04BB-59B29BE0944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9F2FD5-9F12-EA65-1ABB-4C8532DD6DE3}"/>
              </a:ext>
            </a:extLst>
          </p:cNvPr>
          <p:cNvSpPr>
            <a:spLocks noGrp="1"/>
          </p:cNvSpPr>
          <p:nvPr>
            <p:ph idx="1"/>
          </p:nvPr>
        </p:nvSpPr>
        <p:spPr/>
        <p:txBody>
          <a:bodyPr/>
          <a:lstStyle/>
          <a:p>
            <a:pPr algn="l"/>
            <a:r>
              <a:rPr lang="en-US" b="0" i="0" dirty="0">
                <a:solidFill>
                  <a:srgbClr val="0A0A0A"/>
                </a:solidFill>
                <a:effectLst/>
                <a:latin typeface="system-ui"/>
              </a:rPr>
              <a:t>PKL file created by pickle =&gt; enables objects to be serialized to files on disk and deserialized back into the program at runtime. </a:t>
            </a:r>
            <a:endParaRPr lang="en-US" dirty="0">
              <a:solidFill>
                <a:srgbClr val="0A0A0A"/>
              </a:solidFill>
              <a:latin typeface="system-ui"/>
            </a:endParaRPr>
          </a:p>
          <a:p>
            <a:pPr algn="l"/>
            <a:r>
              <a:rPr lang="en-US" b="0" i="0" dirty="0">
                <a:solidFill>
                  <a:srgbClr val="0A0A0A"/>
                </a:solidFill>
                <a:effectLst/>
                <a:latin typeface="system-ui"/>
              </a:rPr>
              <a:t>It contains a byte stream that represents the objects.</a:t>
            </a:r>
          </a:p>
          <a:p>
            <a:r>
              <a:rPr lang="en-US">
                <a:solidFill>
                  <a:srgbClr val="0A0A0A"/>
                </a:solidFill>
                <a:latin typeface="system-ui"/>
              </a:rPr>
              <a:t>Used t</a:t>
            </a:r>
            <a:r>
              <a:rPr lang="en-US" b="0" i="0">
                <a:solidFill>
                  <a:srgbClr val="0A0A0A"/>
                </a:solidFill>
                <a:effectLst/>
                <a:latin typeface="system-ui"/>
              </a:rPr>
              <a:t>o </a:t>
            </a:r>
            <a:r>
              <a:rPr lang="en-US" b="0" i="0" dirty="0">
                <a:solidFill>
                  <a:srgbClr val="0A0A0A"/>
                </a:solidFill>
                <a:effectLst/>
                <a:latin typeface="system-ui"/>
              </a:rPr>
              <a:t>save space when being stored or transferred over a network then is unpickled and loaded back into program memory during runtime.</a:t>
            </a:r>
            <a:endParaRPr lang="en-IN" dirty="0"/>
          </a:p>
        </p:txBody>
      </p:sp>
    </p:spTree>
    <p:extLst>
      <p:ext uri="{BB962C8B-B14F-4D97-AF65-F5344CB8AC3E}">
        <p14:creationId xmlns:p14="http://schemas.microsoft.com/office/powerpoint/2010/main" val="3589906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527F-9DA8-F45A-A490-F720D6FBB70C}"/>
              </a:ext>
            </a:extLst>
          </p:cNvPr>
          <p:cNvSpPr>
            <a:spLocks noGrp="1"/>
          </p:cNvSpPr>
          <p:nvPr>
            <p:ph type="title"/>
          </p:nvPr>
        </p:nvSpPr>
        <p:spPr>
          <a:xfrm>
            <a:off x="3316224" y="2621148"/>
            <a:ext cx="5559552" cy="2514600"/>
          </a:xfrm>
        </p:spPr>
        <p:txBody>
          <a:bodyPr>
            <a:normAutofit fontScale="90000"/>
          </a:bodyPr>
          <a:lstStyle/>
          <a:p>
            <a:r>
              <a:rPr lang="en-US" dirty="0"/>
              <a:t>Event-centric Forecasting on Temporal Knowledge Graph with Transformer</a:t>
            </a:r>
            <a:endParaRPr lang="en-IN" dirty="0"/>
          </a:p>
        </p:txBody>
      </p:sp>
    </p:spTree>
    <p:extLst>
      <p:ext uri="{BB962C8B-B14F-4D97-AF65-F5344CB8AC3E}">
        <p14:creationId xmlns:p14="http://schemas.microsoft.com/office/powerpoint/2010/main" val="1651498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F19E-5E65-CA66-C3EC-A3C2B7F49239}"/>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3A8D7711-C715-71A8-4DC4-C2268C7201D4}"/>
              </a:ext>
            </a:extLst>
          </p:cNvPr>
          <p:cNvSpPr>
            <a:spLocks noGrp="1"/>
          </p:cNvSpPr>
          <p:nvPr>
            <p:ph idx="1"/>
          </p:nvPr>
        </p:nvSpPr>
        <p:spPr/>
        <p:txBody>
          <a:bodyPr/>
          <a:lstStyle/>
          <a:p>
            <a:r>
              <a:rPr lang="en-US" dirty="0"/>
              <a:t>Event forecasting on the temporal knowledge graph (</a:t>
            </a:r>
            <a:r>
              <a:rPr lang="en-US" dirty="0" err="1"/>
              <a:t>tKG</a:t>
            </a:r>
            <a:r>
              <a:rPr lang="en-US" dirty="0"/>
              <a:t>), based on Hawkes process theories.</a:t>
            </a:r>
          </a:p>
          <a:p>
            <a:r>
              <a:rPr lang="en-US" dirty="0"/>
              <a:t>Implementation of transformer for temporal events encoding under Hawkes process assumption.</a:t>
            </a:r>
          </a:p>
          <a:p>
            <a:r>
              <a:rPr lang="en-US" dirty="0"/>
              <a:t>Modifications on the graph information integration method and hidden state decoding based on Hawkes process.</a:t>
            </a:r>
            <a:endParaRPr lang="en-IN" dirty="0"/>
          </a:p>
        </p:txBody>
      </p:sp>
      <p:sp>
        <p:nvSpPr>
          <p:cNvPr id="4" name="Date Placeholder 3">
            <a:extLst>
              <a:ext uri="{FF2B5EF4-FFF2-40B4-BE49-F238E27FC236}">
                <a16:creationId xmlns:a16="http://schemas.microsoft.com/office/drawing/2014/main" id="{5416D46C-B830-35EC-F016-2C868B827D8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F21B5B-680A-4409-88F8-A22577CAF2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0C8C6C-FE85-76DC-22E4-0A649FA72EF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63</a:t>
            </a:fld>
            <a:endParaRPr lang="en-US" dirty="0">
              <a:solidFill>
                <a:prstClr val="black">
                  <a:tint val="75000"/>
                </a:prstClr>
              </a:solidFill>
            </a:endParaRPr>
          </a:p>
        </p:txBody>
      </p:sp>
    </p:spTree>
    <p:extLst>
      <p:ext uri="{BB962C8B-B14F-4D97-AF65-F5344CB8AC3E}">
        <p14:creationId xmlns:p14="http://schemas.microsoft.com/office/powerpoint/2010/main" val="2943399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8F0A-B54D-9F5B-78BC-7FB24AD1F857}"/>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1B50E78-0BB6-C0F1-FCB7-52EBD3CB3C67}"/>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C6CAB2A-5809-081D-5565-0ED0F57E5BF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3607144-8237-3E6C-D7FC-7AB8782D8A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34D1263-4F9F-C84D-79AD-01346B8D0C1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64</a:t>
            </a:fld>
            <a:endParaRPr lang="en-US" dirty="0">
              <a:solidFill>
                <a:prstClr val="black">
                  <a:tint val="75000"/>
                </a:prstClr>
              </a:solidFill>
            </a:endParaRPr>
          </a:p>
        </p:txBody>
      </p:sp>
    </p:spTree>
    <p:extLst>
      <p:ext uri="{BB962C8B-B14F-4D97-AF65-F5344CB8AC3E}">
        <p14:creationId xmlns:p14="http://schemas.microsoft.com/office/powerpoint/2010/main" val="587706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AEB0-151D-461C-3801-070B8E51CC56}"/>
              </a:ext>
            </a:extLst>
          </p:cNvPr>
          <p:cNvSpPr>
            <a:spLocks noGrp="1"/>
          </p:cNvSpPr>
          <p:nvPr>
            <p:ph type="title"/>
          </p:nvPr>
        </p:nvSpPr>
        <p:spPr>
          <a:xfrm>
            <a:off x="3319272" y="2215630"/>
            <a:ext cx="5559552" cy="2514600"/>
          </a:xfrm>
        </p:spPr>
        <p:txBody>
          <a:bodyPr>
            <a:normAutofit fontScale="90000"/>
          </a:bodyPr>
          <a:lstStyle/>
          <a:p>
            <a:r>
              <a:rPr lang="en-US" dirty="0"/>
              <a:t>Hypergraph Convolution and Hypergraph Attention</a:t>
            </a:r>
            <a:endParaRPr lang="en-IN" dirty="0"/>
          </a:p>
        </p:txBody>
      </p:sp>
    </p:spTree>
    <p:extLst>
      <p:ext uri="{BB962C8B-B14F-4D97-AF65-F5344CB8AC3E}">
        <p14:creationId xmlns:p14="http://schemas.microsoft.com/office/powerpoint/2010/main" val="2764308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89C3-C730-1491-2632-E0253D6332D5}"/>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ABD9840-67F7-53A2-3BED-81A6985BBC0D}"/>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D701CEE-ABFA-D23F-624F-6A10D941874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3A4DE7C-02E0-415C-F9C9-A4A91807F2C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66</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62DEF04-7F2E-A8CB-FB30-BDFB2A87A46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9191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69</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7126-81C4-4C19-4EC9-52FA306E56A7}"/>
              </a:ext>
            </a:extLst>
          </p:cNvPr>
          <p:cNvSpPr>
            <a:spLocks noGrp="1"/>
          </p:cNvSpPr>
          <p:nvPr>
            <p:ph type="title"/>
          </p:nvPr>
        </p:nvSpPr>
        <p:spPr/>
        <p:txBody>
          <a:bodyPr/>
          <a:lstStyle/>
          <a:p>
            <a:r>
              <a:rPr lang="en-IN" dirty="0"/>
              <a:t>KG and Knowledge Base</a:t>
            </a:r>
          </a:p>
        </p:txBody>
      </p:sp>
      <p:sp>
        <p:nvSpPr>
          <p:cNvPr id="3" name="Content Placeholder 2">
            <a:extLst>
              <a:ext uri="{FF2B5EF4-FFF2-40B4-BE49-F238E27FC236}">
                <a16:creationId xmlns:a16="http://schemas.microsoft.com/office/drawing/2014/main" id="{B72D5096-D718-2C17-7F15-C2D4B52E682E}"/>
              </a:ext>
            </a:extLst>
          </p:cNvPr>
          <p:cNvSpPr>
            <a:spLocks noGrp="1"/>
          </p:cNvSpPr>
          <p:nvPr>
            <p:ph idx="1"/>
          </p:nvPr>
        </p:nvSpPr>
        <p:spPr/>
        <p:txBody>
          <a:bodyPr/>
          <a:lstStyle/>
          <a:p>
            <a:r>
              <a:rPr lang="en-US" dirty="0"/>
              <a:t>Minor difference - A KG can be viewed as a graph when considering its graph structure. When it involves formal semantics, it can be taken as a knowledge base for interpretation and inference over facts.</a:t>
            </a:r>
            <a:endParaRPr lang="en-IN" dirty="0"/>
          </a:p>
        </p:txBody>
      </p:sp>
      <p:sp>
        <p:nvSpPr>
          <p:cNvPr id="4" name="Date Placeholder 3">
            <a:extLst>
              <a:ext uri="{FF2B5EF4-FFF2-40B4-BE49-F238E27FC236}">
                <a16:creationId xmlns:a16="http://schemas.microsoft.com/office/drawing/2014/main" id="{83EACC83-CA9E-8A3A-AE00-3BBC02A8AB1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C9224D7-B9F4-7E6F-838D-C652A9F7605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5CA5C89-8519-4682-F258-788EE470005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2A83CD2A-9223-FEBA-4C7D-E80413041A7C}"/>
              </a:ext>
            </a:extLst>
          </p:cNvPr>
          <p:cNvPicPr>
            <a:picLocks noChangeAspect="1"/>
          </p:cNvPicPr>
          <p:nvPr/>
        </p:nvPicPr>
        <p:blipFill>
          <a:blip r:embed="rId2"/>
          <a:stretch>
            <a:fillRect/>
          </a:stretch>
        </p:blipFill>
        <p:spPr>
          <a:xfrm>
            <a:off x="3342019" y="3566272"/>
            <a:ext cx="5504913" cy="2663438"/>
          </a:xfrm>
          <a:prstGeom prst="rect">
            <a:avLst/>
          </a:prstGeom>
        </p:spPr>
      </p:pic>
    </p:spTree>
    <p:extLst>
      <p:ext uri="{BB962C8B-B14F-4D97-AF65-F5344CB8AC3E}">
        <p14:creationId xmlns:p14="http://schemas.microsoft.com/office/powerpoint/2010/main" val="2472091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75</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C5A-1D97-2223-C428-3A79F1CBA8CB}"/>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BFFAAA2C-EFD9-4DEE-CD3F-CD6D32942EE5}"/>
              </a:ext>
            </a:extLst>
          </p:cNvPr>
          <p:cNvSpPr>
            <a:spLocks noGrp="1"/>
          </p:cNvSpPr>
          <p:nvPr>
            <p:ph idx="1"/>
          </p:nvPr>
        </p:nvSpPr>
        <p:spPr/>
        <p:txBody>
          <a:bodyPr/>
          <a:lstStyle/>
          <a:p>
            <a:r>
              <a:rPr lang="en-US" dirty="0"/>
              <a:t>Knowledge can be expressed in a factual triple in the form of:</a:t>
            </a:r>
          </a:p>
          <a:p>
            <a:pPr marL="971550" lvl="1" indent="-514350">
              <a:buFont typeface="+mj-lt"/>
              <a:buAutoNum type="arabicPeriod"/>
            </a:pPr>
            <a:r>
              <a:rPr lang="en-US" dirty="0"/>
              <a:t> (head, </a:t>
            </a:r>
            <a:r>
              <a:rPr lang="en-US" dirty="0" err="1"/>
              <a:t>relation,tail</a:t>
            </a:r>
            <a:r>
              <a:rPr lang="en-US" dirty="0"/>
              <a:t>) or </a:t>
            </a:r>
          </a:p>
          <a:p>
            <a:pPr marL="971550" lvl="1" indent="-514350">
              <a:buFont typeface="+mj-lt"/>
              <a:buAutoNum type="arabicPeriod"/>
            </a:pPr>
            <a:r>
              <a:rPr lang="en-US" dirty="0"/>
              <a:t>(subject, predicate, object) </a:t>
            </a:r>
          </a:p>
          <a:p>
            <a:pPr marL="0" indent="0">
              <a:buNone/>
            </a:pPr>
            <a:r>
              <a:rPr lang="en-US" dirty="0"/>
              <a:t>  under the Resource Description Framework (RDF).</a:t>
            </a:r>
          </a:p>
          <a:p>
            <a:r>
              <a:rPr lang="en-US" dirty="0"/>
              <a:t>For example, (Albert Einstein, </a:t>
            </a:r>
            <a:r>
              <a:rPr lang="en-US" dirty="0" err="1"/>
              <a:t>WinnerOf</a:t>
            </a:r>
            <a:r>
              <a:rPr lang="en-US" dirty="0"/>
              <a:t>, Nobel Prize). </a:t>
            </a:r>
          </a:p>
          <a:p>
            <a:r>
              <a:rPr lang="en-US" dirty="0"/>
              <a:t>It can also be represented as a directed graph with nodes as entities and edges as relations. </a:t>
            </a:r>
            <a:endParaRPr lang="en-IN" dirty="0"/>
          </a:p>
        </p:txBody>
      </p:sp>
      <p:sp>
        <p:nvSpPr>
          <p:cNvPr id="4" name="Date Placeholder 3">
            <a:extLst>
              <a:ext uri="{FF2B5EF4-FFF2-40B4-BE49-F238E27FC236}">
                <a16:creationId xmlns:a16="http://schemas.microsoft.com/office/drawing/2014/main" id="{677D3B1B-6DCF-7C6F-61C2-0EB6F19EB21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8350409-6C35-55F6-4441-D838709A59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EF847F1-E106-D7AB-7E06-D685C22FCE1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208344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FE0A-6A4C-EED7-D865-C8ED50AFA375}"/>
              </a:ext>
            </a:extLst>
          </p:cNvPr>
          <p:cNvSpPr>
            <a:spLocks noGrp="1"/>
          </p:cNvSpPr>
          <p:nvPr>
            <p:ph type="title"/>
          </p:nvPr>
        </p:nvSpPr>
        <p:spPr/>
        <p:txBody>
          <a:bodyPr/>
          <a:lstStyle/>
          <a:p>
            <a:r>
              <a:rPr lang="en-IN" dirty="0"/>
              <a:t>Definition of KG</a:t>
            </a:r>
          </a:p>
        </p:txBody>
      </p:sp>
      <p:sp>
        <p:nvSpPr>
          <p:cNvPr id="3" name="Content Placeholder 2">
            <a:extLst>
              <a:ext uri="{FF2B5EF4-FFF2-40B4-BE49-F238E27FC236}">
                <a16:creationId xmlns:a16="http://schemas.microsoft.com/office/drawing/2014/main" id="{87AF7552-E34C-5425-C634-72638BF0484E}"/>
              </a:ext>
            </a:extLst>
          </p:cNvPr>
          <p:cNvSpPr>
            <a:spLocks noGrp="1"/>
          </p:cNvSpPr>
          <p:nvPr>
            <p:ph idx="1"/>
          </p:nvPr>
        </p:nvSpPr>
        <p:spPr/>
        <p:txBody>
          <a:bodyPr>
            <a:normAutofit fontScale="92500"/>
          </a:bodyPr>
          <a:lstStyle/>
          <a:p>
            <a:r>
              <a:rPr lang="en-US" dirty="0"/>
              <a:t>We define a KG as </a:t>
            </a:r>
            <a:r>
              <a:rPr lang="en-US" b="1" dirty="0"/>
              <a:t>G = {E, R, F}</a:t>
            </a:r>
            <a:r>
              <a:rPr lang="en-US" dirty="0"/>
              <a:t>,</a:t>
            </a:r>
            <a:r>
              <a:rPr lang="en-US" b="1" dirty="0"/>
              <a:t> </a:t>
            </a:r>
            <a:r>
              <a:rPr lang="en-US" dirty="0"/>
              <a:t>where E, R, and F are sets of entities, relations, and facts, respectively. </a:t>
            </a:r>
          </a:p>
          <a:p>
            <a:r>
              <a:rPr lang="en-US" dirty="0"/>
              <a:t>A fact is denoted as a triple </a:t>
            </a:r>
            <a:r>
              <a:rPr lang="en-US" b="1" dirty="0"/>
              <a:t>(</a:t>
            </a:r>
            <a:r>
              <a:rPr lang="en-US" b="1" dirty="0" err="1"/>
              <a:t>h,r,t</a:t>
            </a:r>
            <a:r>
              <a:rPr lang="en-US" b="1" dirty="0"/>
              <a:t>) ∈ F</a:t>
            </a:r>
            <a:r>
              <a:rPr lang="en-US" dirty="0"/>
              <a:t>. </a:t>
            </a:r>
          </a:p>
          <a:p>
            <a:pPr marL="0" indent="0">
              <a:buNone/>
            </a:pPr>
            <a:endParaRPr lang="en-US" dirty="0"/>
          </a:p>
          <a:p>
            <a:pPr marL="0" indent="0">
              <a:buNone/>
            </a:pPr>
            <a:r>
              <a:rPr lang="en-US" sz="2200" b="1" dirty="0"/>
              <a:t>Definition 1 (</a:t>
            </a:r>
            <a:r>
              <a:rPr lang="en-US" sz="2200" b="1" dirty="0" err="1"/>
              <a:t>Ehrlinger</a:t>
            </a:r>
            <a:r>
              <a:rPr lang="en-US" sz="2200" b="1" dirty="0"/>
              <a:t> and </a:t>
            </a:r>
            <a:r>
              <a:rPr lang="en-US" sz="2200" b="1" dirty="0" err="1"/>
              <a:t>Wöß</a:t>
            </a:r>
            <a:r>
              <a:rPr lang="en-US" sz="2200" b="1" dirty="0"/>
              <a:t> [12]): </a:t>
            </a:r>
          </a:p>
          <a:p>
            <a:pPr marL="0" indent="0" algn="ctr">
              <a:buNone/>
            </a:pPr>
            <a:r>
              <a:rPr lang="en-US" dirty="0"/>
              <a:t>A KG acquires and integrates information into an ontology and applies a reasoner to derive new knowledge. </a:t>
            </a:r>
          </a:p>
          <a:p>
            <a:pPr marL="0" indent="0">
              <a:buNone/>
            </a:pPr>
            <a:r>
              <a:rPr lang="en-US" sz="2200" b="1" dirty="0"/>
              <a:t>Definition 2 (Wang et al. [5]): </a:t>
            </a:r>
          </a:p>
          <a:p>
            <a:pPr marL="0" indent="0" algn="ctr">
              <a:buNone/>
            </a:pPr>
            <a:r>
              <a:rPr lang="en-US" dirty="0"/>
              <a:t>A KG is a </a:t>
            </a:r>
            <a:r>
              <a:rPr lang="en-US" dirty="0" err="1"/>
              <a:t>multirelational</a:t>
            </a:r>
            <a:r>
              <a:rPr lang="en-US" dirty="0"/>
              <a:t> graph composed of entities and relations, which are regarded as nodes and different types of edges, respectively.</a:t>
            </a:r>
            <a:endParaRPr lang="en-IN" dirty="0"/>
          </a:p>
        </p:txBody>
      </p:sp>
      <p:sp>
        <p:nvSpPr>
          <p:cNvPr id="4" name="Date Placeholder 3">
            <a:extLst>
              <a:ext uri="{FF2B5EF4-FFF2-40B4-BE49-F238E27FC236}">
                <a16:creationId xmlns:a16="http://schemas.microsoft.com/office/drawing/2014/main" id="{1F3B2FD4-3D4D-2C06-9049-779029EC79B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3A38B2-2F03-3332-4190-EB4EEEFEF8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1D5EDE8-589A-B951-0C0A-349EA9E63EA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32534519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1" ma:contentTypeDescription="Create a new document." ma:contentTypeScope="" ma:versionID="709d10c1a585ada1526d3d811351f557">
  <xsd:schema xmlns:xsd="http://www.w3.org/2001/XMLSchema" xmlns:xs="http://www.w3.org/2001/XMLSchema" xmlns:p="http://schemas.microsoft.com/office/2006/metadata/properties" xmlns:ns3="97c91059-957d-40a2-9c5b-72e045873be9" xmlns:ns4="7cac4c4b-d5ee-4292-a067-1168013f08ee" targetNamespace="http://schemas.microsoft.com/office/2006/metadata/properties" ma:root="true" ma:fieldsID="76d94b8b54263c144cc048b11871cbd6" ns3:_="" ns4:_="">
    <xsd:import namespace="97c91059-957d-40a2-9c5b-72e045873be9"/>
    <xsd:import namespace="7cac4c4b-d5ee-4292-a067-1168013f08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7c91059-957d-40a2-9c5b-72e045873b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740CA3-A241-4274-960C-4E2E30B450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91059-957d-40a2-9c5b-72e045873be9"/>
    <ds:schemaRef ds:uri="7cac4c4b-d5ee-4292-a067-1168013f0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97c91059-957d-40a2-9c5b-72e045873be9"/>
    <ds:schemaRef ds:uri="http://purl.org/dc/elements/1.1/"/>
    <ds:schemaRef ds:uri="7cac4c4b-d5ee-4292-a067-1168013f08e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2363</TotalTime>
  <Words>3810</Words>
  <Application>Microsoft Office PowerPoint</Application>
  <PresentationFormat>Widescreen</PresentationFormat>
  <Paragraphs>494</Paragraphs>
  <Slides>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Avenir Next LT Pro</vt:lpstr>
      <vt:lpstr>Calibri</vt:lpstr>
      <vt:lpstr>Cambria Math</vt:lpstr>
      <vt:lpstr>Source Sans Pro</vt:lpstr>
      <vt:lpstr>system-ui</vt:lpstr>
      <vt:lpstr>Tw Cen MT</vt:lpstr>
      <vt:lpstr>ShapesVTI</vt:lpstr>
      <vt:lpstr>NLP</vt:lpstr>
      <vt:lpstr>Agenda</vt:lpstr>
      <vt:lpstr>Introduction</vt:lpstr>
      <vt:lpstr> A Survey on Knowledge Graphs: Representation, Acquisition, and Applications</vt:lpstr>
      <vt:lpstr>Abstract</vt:lpstr>
      <vt:lpstr>KG</vt:lpstr>
      <vt:lpstr>KG and Knowledge Base</vt:lpstr>
      <vt:lpstr>KG</vt:lpstr>
      <vt:lpstr>Definition of KG</vt:lpstr>
      <vt:lpstr>Research on KG</vt:lpstr>
      <vt:lpstr>1) Knowledge Representation Learning (KRL)</vt:lpstr>
      <vt:lpstr>A) Representation space</vt:lpstr>
      <vt:lpstr>A) Representation space</vt:lpstr>
      <vt:lpstr>Point-wise Space</vt:lpstr>
      <vt:lpstr>Point-wise Space</vt:lpstr>
      <vt:lpstr>Point-wise Space</vt:lpstr>
      <vt:lpstr>Complex Vector Space</vt:lpstr>
      <vt:lpstr>Complex Vector Space</vt:lpstr>
      <vt:lpstr>Complex Vector Space</vt:lpstr>
      <vt:lpstr>Gaussian Distribution</vt:lpstr>
      <vt:lpstr>Manifold and Group</vt:lpstr>
      <vt:lpstr>B) Scoring Function </vt:lpstr>
      <vt:lpstr>Distance based Scoring Function</vt:lpstr>
      <vt:lpstr>Similarity based Scoring Function</vt:lpstr>
      <vt:lpstr>C) Encoding Models</vt:lpstr>
      <vt:lpstr>3) Temporal KG</vt:lpstr>
      <vt:lpstr>3) Temporal KG</vt:lpstr>
      <vt:lpstr>Why TKG? [2 NLSM]</vt:lpstr>
      <vt:lpstr>A) Temporal Information Embedding</vt:lpstr>
      <vt:lpstr>A) Temporal Information Embedding</vt:lpstr>
      <vt:lpstr>A) Temporal Information Embedding</vt:lpstr>
      <vt:lpstr>PowerPoint Presentation</vt:lpstr>
      <vt:lpstr>PowerPoint Presentation</vt:lpstr>
      <vt:lpstr>Neural Latent Space Model for Dynamic Networks and Temporal Knowledge Graphs</vt:lpstr>
      <vt:lpstr>Abstract</vt:lpstr>
      <vt:lpstr>Network Analysis</vt:lpstr>
      <vt:lpstr>Network Analysis: Homogeneous Networks</vt:lpstr>
      <vt:lpstr>Network Analysis: Heterogeneous Networks</vt:lpstr>
      <vt:lpstr>Network Analysis: Heterogeneous Networks</vt:lpstr>
      <vt:lpstr>Temporal Property</vt:lpstr>
      <vt:lpstr>Temporal Property</vt:lpstr>
      <vt:lpstr>i) Modelling Individual Snapshots</vt:lpstr>
      <vt:lpstr>PowerPoint Presentation</vt:lpstr>
      <vt:lpstr>Question Answering over Temporal Knowledge Graphs</vt:lpstr>
      <vt:lpstr>PowerPoint Presentation</vt:lpstr>
      <vt:lpstr>Question Answering</vt:lpstr>
      <vt:lpstr>What?</vt:lpstr>
      <vt:lpstr>Task Variants</vt:lpstr>
      <vt:lpstr>GNN for NLP</vt:lpstr>
      <vt:lpstr>Abstract</vt:lpstr>
      <vt:lpstr>Introduction</vt:lpstr>
      <vt:lpstr>CS 244w</vt:lpstr>
      <vt:lpstr>PowerPoint Presentation</vt:lpstr>
      <vt:lpstr>TransE</vt:lpstr>
      <vt:lpstr>Abstract</vt:lpstr>
      <vt:lpstr>TransH</vt:lpstr>
      <vt:lpstr>PowerPoint Presentation</vt:lpstr>
      <vt:lpstr>TransR</vt:lpstr>
      <vt:lpstr>PowerPoint Presentation</vt:lpstr>
      <vt:lpstr>Pickle</vt:lpstr>
      <vt:lpstr>.pkl file</vt:lpstr>
      <vt:lpstr>Event-centric Forecasting on Temporal Knowledge Graph with Transformer</vt:lpstr>
      <vt:lpstr>Abstract</vt:lpstr>
      <vt:lpstr>Introduction</vt:lpstr>
      <vt:lpstr>Hypergraph Convolution and Hypergraph Attention</vt:lpstr>
      <vt:lpstr>PowerPoint Presentation</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Kawin M</dc:creator>
  <cp:lastModifiedBy>Kawin M</cp:lastModifiedBy>
  <cp:revision>15</cp:revision>
  <dcterms:created xsi:type="dcterms:W3CDTF">2022-05-16T23:29:42Z</dcterms:created>
  <dcterms:modified xsi:type="dcterms:W3CDTF">2022-06-16T06:02:46Z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